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91" r:id="rId1"/>
  </p:sldMasterIdLst>
  <p:notesMasterIdLst>
    <p:notesMasterId r:id="rId38"/>
  </p:notesMasterIdLst>
  <p:handoutMasterIdLst>
    <p:handoutMasterId r:id="rId39"/>
  </p:handoutMasterIdLst>
  <p:sldIdLst>
    <p:sldId id="416" r:id="rId2"/>
    <p:sldId id="417" r:id="rId3"/>
    <p:sldId id="301" r:id="rId4"/>
    <p:sldId id="422" r:id="rId5"/>
    <p:sldId id="423" r:id="rId6"/>
    <p:sldId id="414" r:id="rId7"/>
    <p:sldId id="418" r:id="rId8"/>
    <p:sldId id="382" r:id="rId9"/>
    <p:sldId id="383" r:id="rId10"/>
    <p:sldId id="385" r:id="rId11"/>
    <p:sldId id="384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409" r:id="rId23"/>
    <p:sldId id="396" r:id="rId24"/>
    <p:sldId id="424" r:id="rId25"/>
    <p:sldId id="397" r:id="rId26"/>
    <p:sldId id="419" r:id="rId27"/>
    <p:sldId id="398" r:id="rId28"/>
    <p:sldId id="399" r:id="rId29"/>
    <p:sldId id="401" r:id="rId30"/>
    <p:sldId id="403" r:id="rId31"/>
    <p:sldId id="402" r:id="rId32"/>
    <p:sldId id="405" r:id="rId33"/>
    <p:sldId id="407" r:id="rId34"/>
    <p:sldId id="411" r:id="rId35"/>
    <p:sldId id="380" r:id="rId36"/>
    <p:sldId id="420" r:id="rId37"/>
  </p:sldIdLst>
  <p:sldSz cx="9144000" cy="6858000" type="screen4x3"/>
  <p:notesSz cx="6735763" cy="98663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1" autoAdjust="0"/>
    <p:restoredTop sz="94261" autoAdjust="0"/>
  </p:normalViewPr>
  <p:slideViewPr>
    <p:cSldViewPr>
      <p:cViewPr varScale="1">
        <p:scale>
          <a:sx n="86" d="100"/>
          <a:sy n="86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6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4E6AF0B-A958-443A-9BAB-E2DE3C83A66E}" type="datetimeFigureOut">
              <a:rPr lang="zh-TW" altLang="en-US"/>
              <a:pPr>
                <a:defRPr/>
              </a:pPr>
              <a:t>2017/2/20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96F6493-A4B1-4F2B-8D6D-9D5887B54DE9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1265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828820D9-0062-4299-861D-CA78AAA20123}" type="datetimeFigureOut">
              <a:rPr lang="zh-TW" altLang="en-US"/>
              <a:pPr>
                <a:defRPr/>
              </a:pPr>
              <a:t>2017/2/20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0237"/>
          </a:xfrm>
          <a:prstGeom prst="rect">
            <a:avLst/>
          </a:prstGeom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2CBCDFE4-F144-42EE-AA8A-D5CF41270AC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536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192495D0-54A2-4854-8D76-C9C5E7588237}" type="slidenum">
              <a:rPr kumimoji="0" lang="zh-TW" altLang="en-US">
                <a:solidFill>
                  <a:srgbClr val="000000"/>
                </a:solidFill>
                <a:latin typeface="Calibri" pitchFamily="34" charset="0"/>
              </a:rPr>
              <a:pPr/>
              <a:t>1</a:t>
            </a:fld>
            <a:endParaRPr kumimoji="0"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01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00336A71-08C8-42DA-B80B-22560EF3D33B}" type="slidenum">
              <a:rPr kumimoji="0" lang="zh-TW" altLang="en-US">
                <a:latin typeface="Calibri" pitchFamily="34" charset="0"/>
              </a:rPr>
              <a:pPr/>
              <a:t>3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968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FBB6E121-F23B-4929-8F73-940ED6074DA0}" type="slidenum">
              <a:rPr kumimoji="0" lang="zh-TW" altLang="en-US">
                <a:latin typeface="Calibri" pitchFamily="34" charset="0"/>
              </a:rPr>
              <a:pPr/>
              <a:t>8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37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7375227-BDA5-4BA8-BE6B-F38667311C07}" type="slidenum">
              <a:rPr kumimoji="0" lang="zh-TW" altLang="en-US">
                <a:latin typeface="Calibri" pitchFamily="34" charset="0"/>
              </a:rPr>
              <a:pPr/>
              <a:t>9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25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9937D66-B4C2-4600-AE6F-589FF641963B}" type="slidenum">
              <a:rPr kumimoji="0" lang="zh-TW" altLang="en-US">
                <a:latin typeface="Calibri" pitchFamily="34" charset="0"/>
              </a:rPr>
              <a:pPr/>
              <a:t>10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26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BCDFE4-F144-42EE-AA8A-D5CF41270AC5}" type="slidenum">
              <a:rPr lang="zh-TW" altLang="en-US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8159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MY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DB2DEDE-0B08-4B28-A03F-1920F240FA41}" type="slidenum">
              <a:rPr kumimoji="0" lang="zh-TW" altLang="en-US">
                <a:latin typeface="Calibri" pitchFamily="34" charset="0"/>
              </a:rPr>
              <a:pPr/>
              <a:t>36</a:t>
            </a:fld>
            <a:endParaRPr kumimoji="0" lang="en-US" altLang="zh-TW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726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0"/>
          <p:cNvSpPr/>
          <p:nvPr userDrawn="1"/>
        </p:nvSpPr>
        <p:spPr>
          <a:xfrm>
            <a:off x="0" y="1196975"/>
            <a:ext cx="8532813" cy="1727200"/>
          </a:xfrm>
          <a:prstGeom prst="rect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5" name="Group 13"/>
          <p:cNvGrpSpPr>
            <a:grpSpLocks/>
          </p:cNvGrpSpPr>
          <p:nvPr userDrawn="1"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6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2147483646 h 2502"/>
                <a:gd name="T2" fmla="*/ 2147483646 w 860"/>
                <a:gd name="T3" fmla="*/ 2147483646 h 2502"/>
                <a:gd name="T4" fmla="*/ 2147483646 w 860"/>
                <a:gd name="T5" fmla="*/ 0 h 2502"/>
                <a:gd name="T6" fmla="*/ 2147483646 w 860"/>
                <a:gd name="T7" fmla="*/ 0 h 2502"/>
                <a:gd name="T8" fmla="*/ 0 w 860"/>
                <a:gd name="T9" fmla="*/ 2147483646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>
                <a:gd name="T0" fmla="*/ 0 w 2104"/>
                <a:gd name="T1" fmla="*/ 0 h 1875"/>
                <a:gd name="T2" fmla="*/ 2147483646 w 2104"/>
                <a:gd name="T3" fmla="*/ 2147483646 h 1875"/>
                <a:gd name="T4" fmla="*/ 2147483646 w 2104"/>
                <a:gd name="T5" fmla="*/ 2147483646 h 1875"/>
                <a:gd name="T6" fmla="*/ 2147483646 w 2104"/>
                <a:gd name="T7" fmla="*/ 2147483646 h 1875"/>
                <a:gd name="T8" fmla="*/ 2147483646 w 2104"/>
                <a:gd name="T9" fmla="*/ 2147483646 h 1875"/>
                <a:gd name="T10" fmla="*/ 0 w 2104"/>
                <a:gd name="T11" fmla="*/ 0 h 18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l">
              <a:buNone/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lang="en-US" dirty="0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C12116-0F5B-4DA5-90D7-7003B35536C8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201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endParaRPr lang="en-US" altLang="zh-TW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428A90-82DD-471D-8C5A-ECBB3956D07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612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8000E9-9D42-40EC-B204-DF16C43C318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522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/>
            <a:endParaRPr lang="en-US" altLang="zh-TW" dirty="0" smtClean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0FEADA3-7440-4A2D-A5F7-EF50FC458A0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9086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308281-2286-4CDD-9762-ED35C4F2677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1940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  <a:lvl2pPr>
              <a:defRPr>
                <a:latin typeface="Verdana" pitchFamily="34" charset="0"/>
              </a:defRPr>
            </a:lvl2pPr>
            <a:lvl3pPr>
              <a:defRPr>
                <a:latin typeface="Verdana" pitchFamily="34" charset="0"/>
              </a:defRPr>
            </a:lvl3pPr>
            <a:lvl4pPr>
              <a:defRPr>
                <a:latin typeface="Verdana" pitchFamily="34" charset="0"/>
              </a:defRPr>
            </a:lvl4pPr>
            <a:lvl5pPr>
              <a:defRPr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A0EA56-9CA2-4F5E-9007-1D6D3665536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427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>
                <a:latin typeface="Verdana" pitchFamily="34" charset="0"/>
              </a:defRPr>
            </a:lvl1pPr>
            <a:lvl2pPr>
              <a:defRPr sz="2400">
                <a:latin typeface="Verdana" pitchFamily="34" charset="0"/>
              </a:defRPr>
            </a:lvl2pPr>
            <a:lvl3pPr>
              <a:defRPr sz="2000">
                <a:latin typeface="Verdana" pitchFamily="34" charset="0"/>
              </a:defRPr>
            </a:lvl3pPr>
            <a:lvl4pPr>
              <a:defRPr sz="18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915ED0-900A-4EA4-8125-123790E8E43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407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zh-TW" altLang="en-US" dirty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  <a:latin typeface="Verdana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endParaRPr lang="zh-TW" altLang="en-US" dirty="0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>
                <a:latin typeface="Verdana" pitchFamily="34" charset="0"/>
              </a:defRPr>
            </a:lvl1pPr>
            <a:lvl2pPr>
              <a:defRPr sz="2000">
                <a:latin typeface="Verdana" pitchFamily="34" charset="0"/>
              </a:defRPr>
            </a:lvl2pPr>
            <a:lvl3pPr>
              <a:defRPr sz="1800">
                <a:latin typeface="Verdana" pitchFamily="34" charset="0"/>
              </a:defRPr>
            </a:lvl3pPr>
            <a:lvl4pPr>
              <a:defRPr sz="1600">
                <a:latin typeface="Verdana" pitchFamily="34" charset="0"/>
              </a:defRPr>
            </a:lvl4pPr>
            <a:lvl5pPr>
              <a:defRPr sz="16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8604A9-658A-4277-B1E2-A48160AB9A5B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014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C18BFB-8DD4-4F8B-967B-36A54116EEE1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123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69217-C967-4F03-8E2A-400847944F5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758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Verdana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>
                <a:latin typeface="Verdana" pitchFamily="34" charset="0"/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endParaRPr lang="zh-TW" altLang="en-US" dirty="0" smtClean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>
                <a:latin typeface="Verdana" pitchFamily="34" charset="0"/>
              </a:defRPr>
            </a:lvl1pPr>
            <a:lvl2pPr>
              <a:defRPr sz="2600">
                <a:latin typeface="Verdana" pitchFamily="34" charset="0"/>
              </a:defRPr>
            </a:lvl2pPr>
            <a:lvl3pPr>
              <a:defRPr sz="2400">
                <a:latin typeface="Verdana" pitchFamily="34" charset="0"/>
              </a:defRPr>
            </a:lvl3pPr>
            <a:lvl4pPr>
              <a:defRPr sz="2000">
                <a:latin typeface="Verdana" pitchFamily="34" charset="0"/>
              </a:defRPr>
            </a:lvl4pPr>
            <a:lvl5pPr>
              <a:defRPr sz="1800">
                <a:latin typeface="Verdana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645A14-D5AD-4CEB-87D8-D560CFE2137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6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3195B2-23E7-46C3-9CB4-784DDFC5AF5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7023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endParaRPr 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1"/>
            <a:endParaRPr lang="en-US" dirty="0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3B7D54-2C96-4ECA-86CE-E691DBEB2F8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4858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文字版面配置區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045C75"/>
                </a:solidFill>
                <a:latin typeface="Constantia" pitchFamily="18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pic>
        <p:nvPicPr>
          <p:cNvPr id="1030" name="Picture 24" descr="\\Fileserver\軟協知識庫\3.Industry\資訊管理組\100檔案管理局-電子檔案\3.國際研討會\PPT format\head拷貝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88"/>
          <a:stretch>
            <a:fillRect/>
          </a:stretch>
        </p:blipFill>
        <p:spPr bwMode="auto">
          <a:xfrm>
            <a:off x="0" y="0"/>
            <a:ext cx="9144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4538805-6943-4295-A03E-C2CBE509F99F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1032" name="Picture 24" descr="\\Fileserver\軟協知識庫\3.Industry\資訊管理組\100檔案管理局-電子檔案\3.國際研討會\PPT format\head拷貝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88"/>
          <a:stretch>
            <a:fillRect/>
          </a:stretch>
        </p:blipFill>
        <p:spPr bwMode="auto">
          <a:xfrm>
            <a:off x="0" y="6324600"/>
            <a:ext cx="91440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6621463"/>
            <a:ext cx="34194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just">
              <a:defRPr/>
            </a:pPr>
            <a:r>
              <a:rPr lang="en-US" altLang="en-US" sz="1000" dirty="0" smtClean="0">
                <a:cs typeface="Arial" panose="020B0604020202020204" pitchFamily="34" charset="0"/>
              </a:rPr>
              <a:t>© </a:t>
            </a:r>
            <a:r>
              <a:rPr lang="en-US" altLang="en-US" sz="1000" dirty="0" err="1" smtClean="0">
                <a:cs typeface="Arial" panose="020B0604020202020204" pitchFamily="34" charset="0"/>
              </a:rPr>
              <a:t>Hak</a:t>
            </a:r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r>
              <a:rPr lang="en-US" altLang="en-US" sz="1000" dirty="0" err="1" smtClean="0">
                <a:cs typeface="Arial" panose="020B0604020202020204" pitchFamily="34" charset="0"/>
              </a:rPr>
              <a:t>Cipta</a:t>
            </a:r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r>
              <a:rPr lang="en-US" altLang="en-US" sz="1000" dirty="0" err="1" smtClean="0">
                <a:cs typeface="Arial" panose="020B0604020202020204" pitchFamily="34" charset="0"/>
              </a:rPr>
              <a:t>Terpelihara</a:t>
            </a:r>
            <a:r>
              <a:rPr lang="en-US" altLang="en-US" sz="1000" dirty="0" smtClean="0">
                <a:cs typeface="Arial" panose="020B0604020202020204" pitchFamily="34" charset="0"/>
              </a:rPr>
              <a:t> </a:t>
            </a:r>
            <a:r>
              <a:rPr lang="en-US" altLang="en-US" sz="1000" dirty="0" err="1" smtClean="0">
                <a:cs typeface="Arial" panose="020B0604020202020204" pitchFamily="34" charset="0"/>
              </a:rPr>
              <a:t>Arkib</a:t>
            </a:r>
            <a:r>
              <a:rPr lang="en-US" altLang="en-US" sz="1000" dirty="0" smtClean="0">
                <a:cs typeface="Arial" panose="020B0604020202020204" pitchFamily="34" charset="0"/>
              </a:rPr>
              <a:t> Negara Malaysia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  <p:sldLayoutId id="2147484379" r:id="rId12"/>
    <p:sldLayoutId id="214748438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Microsoft JhengHei" panose="020B0604030504040204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icrosoft JhengHei" panose="020B0604030504040204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icrosoft JhengHei" panose="020B0604030504040204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icrosoft JhengHei" panose="020B0604030504040204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Microsoft JhengHei" panose="020B0604030504040204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副標題 2"/>
          <p:cNvSpPr>
            <a:spLocks noGrp="1"/>
          </p:cNvSpPr>
          <p:nvPr>
            <p:ph type="subTitle" idx="1"/>
          </p:nvPr>
        </p:nvSpPr>
        <p:spPr>
          <a:xfrm>
            <a:off x="755650" y="2481263"/>
            <a:ext cx="7854950" cy="1752600"/>
          </a:xfrm>
        </p:spPr>
        <p:txBody>
          <a:bodyPr/>
          <a:lstStyle/>
          <a:p>
            <a:pPr marL="742950" lvl="1" indent="-28575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 smtClean="0"/>
              <a:t>		</a:t>
            </a:r>
            <a:endParaRPr lang="en-US" altLang="zh-TW" smtClean="0">
              <a:latin typeface="Arial" charset="0"/>
              <a:cs typeface="Arial" charset="0"/>
            </a:endParaRPr>
          </a:p>
          <a:p>
            <a:pPr marR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smtClean="0">
              <a:latin typeface="Constantia" pitchFamily="18" charset="0"/>
            </a:endParaRPr>
          </a:p>
        </p:txBody>
      </p:sp>
      <p:pic>
        <p:nvPicPr>
          <p:cNvPr id="5" name="Picture 4" descr="Logo Arki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0997" y="1210354"/>
            <a:ext cx="1763688" cy="1725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08175" y="1533525"/>
            <a:ext cx="60594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TW" sz="3200" b="1">
                <a:solidFill>
                  <a:schemeClr val="bg1"/>
                </a:solidFill>
              </a:rPr>
              <a:t>PENGGUNAAN DAN PENYENGGARAAN REKOD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2"/>
          <p:cNvSpPr>
            <a:spLocks noGrp="1"/>
          </p:cNvSpPr>
          <p:nvPr>
            <p:ph type="title"/>
          </p:nvPr>
        </p:nvSpPr>
        <p:spPr>
          <a:xfrm>
            <a:off x="1403350" y="384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PENGEDARAN</a:t>
            </a:r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FAIL (samb…)</a:t>
            </a:r>
            <a:b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zh-TW" altLang="en-US" sz="3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CDE0F71-1941-460A-A1C3-0EEA6F262EF5}" type="slidenum">
              <a:rPr lang="zh-TW" altLang="en-US">
                <a:latin typeface="Calibri" pitchFamily="34" charset="0"/>
              </a:rPr>
              <a:pPr/>
              <a:t>10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873125" y="1620838"/>
            <a:ext cx="781367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Tindakan selesai/ tidak dapat diteruskan fail perlu dikembalikan kepada Unit Registri</a:t>
            </a: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Untuk meneruskan tindakan, guna Simpan Dalam Perhatian (SDP) dengan memberi tarikh yang diperlukan</a:t>
            </a: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>
                <a:solidFill>
                  <a:srgbClr val="000000"/>
                </a:solidFill>
                <a:cs typeface="Arial" charset="0"/>
              </a:rPr>
              <a:t>Fail terperingkat hendaklah diedarkan dengan menggunakan beg berkunci/ sampul khas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en-US" sz="2200">
              <a:latin typeface="Constantia" pitchFamily="18" charset="0"/>
            </a:endParaRPr>
          </a:p>
        </p:txBody>
      </p:sp>
      <p:pic>
        <p:nvPicPr>
          <p:cNvPr id="30725" name="Picture 6" descr="Logo Arki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63" y="145814"/>
            <a:ext cx="4252574" cy="613457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CB575E3E-498C-4372-8E5B-77FD26DE8F9B}" type="slidenum">
              <a:rPr lang="zh-TW" altLang="en-US">
                <a:latin typeface="Calibri" pitchFamily="34" charset="0"/>
              </a:rPr>
              <a:pPr/>
              <a:t>11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0" y="609600"/>
            <a:ext cx="40386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0000"/>
                </a:solidFill>
                <a:cs typeface="Arial" charset="0"/>
              </a:rPr>
              <a:t>CONTOH CATATAN PERGERAKAN FAIL PADA KULIT FAIL</a:t>
            </a:r>
          </a:p>
        </p:txBody>
      </p:sp>
      <p:sp>
        <p:nvSpPr>
          <p:cNvPr id="9" name="Rectangle 8"/>
          <p:cNvSpPr/>
          <p:nvPr/>
        </p:nvSpPr>
        <p:spPr>
          <a:xfrm>
            <a:off x="1629544" y="3027040"/>
            <a:ext cx="2438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Singkatan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jawatan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Pegawai</a:t>
            </a:r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4572000" y="2530358"/>
            <a:ext cx="1368425" cy="18732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endParaRPr lang="en-US" altLang="en-US"/>
          </a:p>
        </p:txBody>
      </p:sp>
      <p:sp>
        <p:nvSpPr>
          <p:cNvPr id="8" name="Right Brace 7"/>
          <p:cNvSpPr/>
          <p:nvPr/>
        </p:nvSpPr>
        <p:spPr bwMode="auto">
          <a:xfrm rot="10800000">
            <a:off x="3894137" y="2395140"/>
            <a:ext cx="565150" cy="2185987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MY"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BUTIRAN PERGERAKAN FAIL</a:t>
            </a:r>
            <a:r>
              <a:rPr lang="en-US" altLang="en-US" sz="3600" b="1" smtClean="0">
                <a:latin typeface="Arial" charset="0"/>
                <a:cs typeface="Arial" charset="0"/>
              </a:rPr>
              <a:t/>
            </a:r>
            <a:br>
              <a:rPr lang="en-US" altLang="en-US" sz="3600" b="1" smtClean="0">
                <a:latin typeface="Arial" charset="0"/>
                <a:cs typeface="Arial" charset="0"/>
              </a:rPr>
            </a:br>
            <a:endParaRPr lang="en-US" altLang="en-US" sz="3600" b="1" smtClean="0">
              <a:latin typeface="Arial" charset="0"/>
              <a:cs typeface="Arial" charset="0"/>
            </a:endParaRPr>
          </a:p>
        </p:txBody>
      </p:sp>
      <p:pic>
        <p:nvPicPr>
          <p:cNvPr id="33795" name="Content Placeholder 6" descr="PB170042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424113"/>
            <a:ext cx="4276725" cy="3533775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ABA5D662-B5DC-4F24-9200-C5069D327E74}" type="slidenum">
              <a:rPr lang="zh-TW" altLang="en-US">
                <a:latin typeface="Calibri" pitchFamily="34" charset="0"/>
              </a:rPr>
              <a:pPr/>
              <a:t>12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9636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10080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1115616" y="1143000"/>
            <a:ext cx="3303984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Butiran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dicatat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kulit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fail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singkatan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nama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jawatan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pegawai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tarikh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Butiran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dicatat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Kad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Pergerakan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Fail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580112" y="1143000"/>
            <a:ext cx="3106688" cy="1143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Tiada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butiran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pergerakan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fail</a:t>
            </a:r>
          </a:p>
        </p:txBody>
      </p:sp>
      <p:pic>
        <p:nvPicPr>
          <p:cNvPr id="33805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1" b="1"/>
          <a:stretch/>
        </p:blipFill>
        <p:spPr bwMode="auto">
          <a:xfrm>
            <a:off x="4701927" y="2420888"/>
            <a:ext cx="4046537" cy="356023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edaran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muka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kulit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seturut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>
              <a:buFont typeface="Wingdings 2" pitchFamily="18" charset="2"/>
              <a:buNone/>
              <a:defRPr/>
            </a:pPr>
            <a:endParaRPr lang="en-MY" altLang="en-US" dirty="0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F139E9B-4B4B-4CAB-9376-A1E7C92E87BD}" type="slidenum">
              <a:rPr lang="zh-TW" altLang="en-US">
                <a:latin typeface="Calibri" pitchFamily="34" charset="0"/>
              </a:rPr>
              <a:pPr/>
              <a:t>13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4820" name="Rectangle 2"/>
          <p:cNvSpPr txBox="1">
            <a:spLocks/>
          </p:cNvSpPr>
          <p:nvPr/>
        </p:nvSpPr>
        <p:spPr bwMode="auto">
          <a:xfrm>
            <a:off x="1258888" y="360363"/>
            <a:ext cx="77930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en-US" sz="3600" b="1">
                <a:cs typeface="Arial" charset="0"/>
              </a:rPr>
              <a:t>KAD PERGERAKAN FAIL </a:t>
            </a:r>
          </a:p>
        </p:txBody>
      </p:sp>
      <p:pic>
        <p:nvPicPr>
          <p:cNvPr id="34821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5888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331788" y="1273175"/>
            <a:ext cx="4668837" cy="4389438"/>
          </a:xfrm>
        </p:spPr>
        <p:txBody>
          <a:bodyPr/>
          <a:lstStyle/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mengawal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pergerakan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Disimpan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dikepil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bersama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kertas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minit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Akan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peminjam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tarikh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dihantar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dicatatkan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Kad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disimpan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registri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mengesan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pinjaman</a:t>
            </a:r>
            <a:endParaRPr lang="en-US" altLang="en-US" sz="2400" dirty="0" smtClean="0"/>
          </a:p>
          <a:p>
            <a:pPr>
              <a:buClrTx/>
              <a:defRPr/>
            </a:pPr>
            <a:endParaRPr lang="en-MY" alt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ECAFCFD5-9B4E-44F1-B6D9-86F41C3BF7B7}" type="slidenum">
              <a:rPr lang="zh-TW" altLang="en-US">
                <a:latin typeface="Calibri" pitchFamily="34" charset="0"/>
              </a:rPr>
              <a:pPr/>
              <a:t>14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5844" name="Rectangle 2"/>
          <p:cNvSpPr txBox="1">
            <a:spLocks/>
          </p:cNvSpPr>
          <p:nvPr/>
        </p:nvSpPr>
        <p:spPr bwMode="auto">
          <a:xfrm>
            <a:off x="1270000" y="312738"/>
            <a:ext cx="77930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en-US" sz="3600" b="1">
                <a:cs typeface="Arial" charset="0"/>
              </a:rPr>
              <a:t>KAD PERGERAKAN FAIL </a:t>
            </a:r>
          </a:p>
        </p:txBody>
      </p:sp>
      <p:pic>
        <p:nvPicPr>
          <p:cNvPr id="35845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4"/>
          <a:stretch>
            <a:fillRect/>
          </a:stretch>
        </p:blipFill>
        <p:spPr bwMode="auto">
          <a:xfrm>
            <a:off x="5003800" y="1125538"/>
            <a:ext cx="3455988" cy="506571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F571B07-42FC-4D6C-ABAE-E492849383EE}" type="slidenum">
              <a:rPr lang="zh-TW" altLang="en-US">
                <a:latin typeface="Calibri" pitchFamily="34" charset="0"/>
              </a:rPr>
              <a:pPr/>
              <a:t>15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36867" name="Rectangle 2"/>
          <p:cNvSpPr txBox="1">
            <a:spLocks/>
          </p:cNvSpPr>
          <p:nvPr/>
        </p:nvSpPr>
        <p:spPr bwMode="auto">
          <a:xfrm>
            <a:off x="495300" y="30162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3600" b="1">
                <a:cs typeface="Arial" charset="0"/>
              </a:rPr>
              <a:t>KAD PERGERAKAN FAIL </a:t>
            </a:r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(samb...)</a:t>
            </a:r>
            <a:endParaRPr lang="en-US" altLang="en-US" sz="3600" b="1">
              <a:cs typeface="Arial" charset="0"/>
            </a:endParaRPr>
          </a:p>
        </p:txBody>
      </p:sp>
      <p:pic>
        <p:nvPicPr>
          <p:cNvPr id="36868" name="Picture 5" descr="Penggunaan Kad Pergerakan Fail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55136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066800"/>
            <a:ext cx="3798887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289050" y="549275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BORANG – BORANG REGISTRI</a:t>
            </a:r>
            <a:r>
              <a:rPr lang="en-US" altLang="en-US" sz="5400" b="1" smtClean="0">
                <a:latin typeface="Arial" charset="0"/>
                <a:cs typeface="Arial" charset="0"/>
              </a:rPr>
              <a:t/>
            </a:r>
            <a:br>
              <a:rPr lang="en-US" altLang="en-US" sz="5400" b="1" smtClean="0">
                <a:latin typeface="Arial" charset="0"/>
                <a:cs typeface="Arial" charset="0"/>
              </a:rPr>
            </a:br>
            <a:endParaRPr lang="en-MY" altLang="en-US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500063" y="1428750"/>
            <a:ext cx="8229600" cy="4389438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Kawalan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Pergerakan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Makluman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Pergerakan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Lanjutan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Penggunaan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Kedudukan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Pemindahan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Surat/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Lampiran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Simpan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Perhatian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(SDP)</a:t>
            </a:r>
          </a:p>
          <a:p>
            <a:pPr marL="361950" indent="-361950">
              <a:buClrTx/>
              <a:buFont typeface="Wingdings 3" panose="05040102010807070707" pitchFamily="18" charset="2"/>
              <a:buAutoNum type="arabicPeriod"/>
              <a:defRPr/>
            </a:pP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Borang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Permohonan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Membawa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Dari   </a:t>
            </a:r>
          </a:p>
          <a:p>
            <a:pPr marL="361950" indent="-361950">
              <a:buClrTx/>
              <a:buFont typeface="Wingdings 2" pitchFamily="18" charset="2"/>
              <a:buNone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Kawasan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Pejabat</a:t>
            </a: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Tx/>
              <a:buFont typeface="Wingdings 2" pitchFamily="18" charset="2"/>
              <a:buNone/>
              <a:defRPr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en-MY" altLang="en-US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C258D8B6-7F5B-4C3E-BFD4-E41580226674}" type="slidenum">
              <a:rPr lang="zh-TW" altLang="en-US">
                <a:latin typeface="Calibri" pitchFamily="34" charset="0"/>
              </a:rPr>
              <a:pPr/>
              <a:t>16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37893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63513"/>
            <a:ext cx="11096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E19956B5-180F-4447-8623-40D52D60D8E1}" type="slidenum">
              <a:rPr lang="zh-TW" altLang="en-US">
                <a:latin typeface="Calibri" pitchFamily="34" charset="0"/>
              </a:rPr>
              <a:pPr/>
              <a:t>17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5098" y="5257800"/>
            <a:ext cx="4262439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PERMINTAAN FAIL</a:t>
            </a:r>
          </a:p>
        </p:txBody>
      </p:sp>
      <p:sp>
        <p:nvSpPr>
          <p:cNvPr id="8" name="Rectangle 7"/>
          <p:cNvSpPr/>
          <p:nvPr/>
        </p:nvSpPr>
        <p:spPr>
          <a:xfrm>
            <a:off x="4724400" y="5257800"/>
            <a:ext cx="42418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MAKLUMAN PERGERAKAN FAIL</a:t>
            </a:r>
          </a:p>
        </p:txBody>
      </p:sp>
      <p:pic>
        <p:nvPicPr>
          <p:cNvPr id="3891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2593" r="1643" b="1928"/>
          <a:stretch/>
        </p:blipFill>
        <p:spPr bwMode="auto">
          <a:xfrm>
            <a:off x="165099" y="457199"/>
            <a:ext cx="4262439" cy="455930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" t="2593" r="2311" b="1928"/>
          <a:stretch/>
        </p:blipFill>
        <p:spPr bwMode="auto">
          <a:xfrm>
            <a:off x="4724400" y="457199"/>
            <a:ext cx="4241800" cy="4559301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097BB5F9-52A1-42A8-805F-256042021F27}" type="slidenum">
              <a:rPr lang="zh-TW" altLang="en-US">
                <a:latin typeface="Calibri" pitchFamily="34" charset="0"/>
              </a:rPr>
              <a:pPr/>
              <a:t>18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6050" y="5257800"/>
            <a:ext cx="4281488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LANJUTAN PENGGUNAAN FAIL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4007" y="5257800"/>
            <a:ext cx="4346005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PERTANYAAN MENGENAI KEDUDUKAN FAIL </a:t>
            </a:r>
          </a:p>
        </p:txBody>
      </p:sp>
      <p:pic>
        <p:nvPicPr>
          <p:cNvPr id="3994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15888"/>
            <a:ext cx="4489450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319588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0E69118C-8DC9-46B2-B031-B65413609BA0}" type="slidenum">
              <a:rPr lang="zh-TW" altLang="en-US">
                <a:latin typeface="Calibri" pitchFamily="34" charset="0"/>
              </a:rPr>
              <a:pPr/>
              <a:t>19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4096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2425"/>
            <a:ext cx="4114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3438" y="5340350"/>
            <a:ext cx="4321175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PERMOHONAN MEMBAWA FAIL KELUAR DARI KAWASAN PEJABAT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5340350"/>
            <a:ext cx="40386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BORANG PEMINDAHAN SURAT/LAMPIRAN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0350"/>
            <a:ext cx="4468813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609600" y="2212975"/>
            <a:ext cx="8229600" cy="3505200"/>
          </a:xfrm>
        </p:spPr>
        <p:txBody>
          <a:bodyPr/>
          <a:lstStyle/>
          <a:p>
            <a:pPr marL="0" indent="0" algn="ctr">
              <a:buClrTx/>
              <a:buFont typeface="Wingdings 2" pitchFamily="18" charset="2"/>
              <a:buNone/>
            </a:pPr>
            <a:r>
              <a:rPr lang="en-US" alt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Melaksanakan p</a:t>
            </a:r>
            <a:r>
              <a:rPr lang="en-US" altLang="en-US" sz="2400" smtClean="0">
                <a:solidFill>
                  <a:srgbClr val="000000"/>
                </a:solidFill>
                <a:latin typeface="Arial" charset="0"/>
                <a:ea typeface="Calibri" pitchFamily="34" charset="0"/>
                <a:cs typeface="Arial" charset="0"/>
              </a:rPr>
              <a:t>engendalian, pengedaran, pengesanan, penyimpanan dan penyenggaraan rekod</a:t>
            </a:r>
            <a:r>
              <a:rPr lang="en-US" altLang="en-US" sz="2400" smtClean="0">
                <a:solidFill>
                  <a:srgbClr val="000000"/>
                </a:solidFill>
                <a:latin typeface="Arial" charset="0"/>
                <a:cs typeface="Arial" charset="0"/>
              </a:rPr>
              <a:t> mengikut prosedur  yang betul</a:t>
            </a:r>
            <a:endParaRPr lang="en-US" altLang="en-US" sz="2400" smtClean="0">
              <a:solidFill>
                <a:srgbClr val="000000"/>
              </a:solidFill>
              <a:latin typeface="Arial" charset="0"/>
            </a:endParaRPr>
          </a:p>
          <a:p>
            <a:pPr marL="400050" lvl="1" indent="0">
              <a:buFont typeface="Arial" charset="0"/>
              <a:buNone/>
            </a:pPr>
            <a:endParaRPr lang="en-US" altLang="en-US" sz="3200" smtClean="0">
              <a:latin typeface="Arial" charset="0"/>
              <a:cs typeface="Arial" charset="0"/>
            </a:endParaRPr>
          </a:p>
          <a:p>
            <a:pPr marL="400050" lvl="1" indent="0">
              <a:buFont typeface="Arial" charset="0"/>
              <a:buNone/>
            </a:pPr>
            <a:endParaRPr lang="en-US" altLang="en-US" sz="3200" smtClean="0">
              <a:latin typeface="Arial" charset="0"/>
              <a:cs typeface="Arial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5E15F711-1291-4104-82ED-49674C84E04B}" type="slidenum">
              <a:rPr lang="zh-TW" altLang="en-US">
                <a:solidFill>
                  <a:srgbClr val="000000"/>
                </a:solidFill>
                <a:latin typeface="Calibri" pitchFamily="34" charset="0"/>
              </a:rPr>
              <a:pPr/>
              <a:t>2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0" name="標題 2"/>
          <p:cNvSpPr txBox="1">
            <a:spLocks/>
          </p:cNvSpPr>
          <p:nvPr/>
        </p:nvSpPr>
        <p:spPr bwMode="auto">
          <a:xfrm>
            <a:off x="1457325" y="333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3600" b="1">
                <a:solidFill>
                  <a:srgbClr val="000000"/>
                </a:solidFill>
                <a:ea typeface="Microsoft JhengHei" pitchFamily="34" charset="-120"/>
                <a:cs typeface="Arial" charset="0"/>
              </a:rPr>
              <a:t>OBJEKTIF</a:t>
            </a:r>
          </a:p>
          <a:p>
            <a:pPr eaLnBrk="1" hangingPunct="1"/>
            <a:endParaRPr kumimoji="0" lang="zh-TW" altLang="en-US" sz="3600" b="1">
              <a:solidFill>
                <a:srgbClr val="000000"/>
              </a:solidFill>
              <a:ea typeface="Microsoft JhengHei" pitchFamily="34" charset="-120"/>
              <a:cs typeface="Arial" charset="0"/>
            </a:endParaRPr>
          </a:p>
        </p:txBody>
      </p:sp>
      <p:pic>
        <p:nvPicPr>
          <p:cNvPr id="19461" name="Picture 5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149225" y="1239838"/>
            <a:ext cx="3827463" cy="4389437"/>
          </a:xfrm>
        </p:spPr>
        <p:txBody>
          <a:bodyPr/>
          <a:lstStyle/>
          <a:p>
            <a:pPr marL="361950" indent="-361950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SDP yang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mengandungi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nombor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tarikh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Fail-fail SDP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disimpan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kabinet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berasingan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kabinet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SDP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hendaklah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diperiksa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bekerja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en-MY" alt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CA66E4CC-837B-4AB0-A68D-DA120E6D9AD5}" type="slidenum">
              <a:rPr lang="zh-TW" altLang="en-US">
                <a:latin typeface="Calibri" pitchFamily="34" charset="0"/>
              </a:rPr>
              <a:pPr/>
              <a:t>20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1042988" y="188913"/>
            <a:ext cx="82296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0000"/>
                </a:solidFill>
                <a:cs typeface="Arial" charset="0"/>
              </a:rPr>
              <a:t>SIMPAN DALAM PERHATIAN (SDP)</a:t>
            </a:r>
          </a:p>
        </p:txBody>
      </p:sp>
      <p:pic>
        <p:nvPicPr>
          <p:cNvPr id="41989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0813"/>
            <a:ext cx="1109662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236663"/>
            <a:ext cx="4932363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166936" y="557808"/>
            <a:ext cx="8229600" cy="11430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PENGESANAN FAIL</a:t>
            </a:r>
            <a:r>
              <a:rPr lang="en-US" altLang="en-US" sz="5400" b="1" dirty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altLang="en-US" sz="5400" b="1" dirty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MY" altLang="en-US" dirty="0" smtClean="0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89437"/>
          </a:xfrm>
        </p:spPr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alt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mengesan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tepat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mengikut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abjad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faharasat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kunci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ditentukan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semasa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dibuka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Kaedah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manual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6875" indent="-396875" algn="just">
              <a:buClrTx/>
              <a:defRPr/>
            </a:pP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Berdasarkan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tajuk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klasifikasi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fail </a:t>
            </a:r>
            <a:r>
              <a:rPr lang="en-US" altLang="en-US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endParaRPr lang="en-US" altLang="en-US" sz="24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endParaRPr lang="en-MY" altLang="en-US" dirty="0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57C63757-582F-4A90-88C3-51D4CD1939A8}" type="slidenum">
              <a:rPr lang="zh-TW" altLang="en-US">
                <a:latin typeface="Calibri" pitchFamily="34" charset="0"/>
              </a:rPr>
              <a:pPr/>
              <a:t>21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43013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46050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01BFA87-F668-498A-BA55-7705DC274DBC}" type="slidenum">
              <a:rPr lang="zh-TW" altLang="en-US">
                <a:latin typeface="Calibri" pitchFamily="34" charset="0"/>
              </a:rPr>
              <a:pPr/>
              <a:t>22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429000"/>
            <a:ext cx="5189537" cy="2947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9"/>
          <a:stretch/>
        </p:blipFill>
        <p:spPr bwMode="auto">
          <a:xfrm>
            <a:off x="236538" y="476250"/>
            <a:ext cx="5202237" cy="2801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7" name="TextBox 3"/>
          <p:cNvSpPr txBox="1">
            <a:spLocks noChangeArrowheads="1"/>
          </p:cNvSpPr>
          <p:nvPr/>
        </p:nvSpPr>
        <p:spPr bwMode="auto">
          <a:xfrm>
            <a:off x="5795963" y="332656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/>
            <a:r>
              <a:rPr lang="en-US" altLang="en-US" b="1" dirty="0"/>
              <a:t>CONTOH BORANG INDEKS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65824" y="1611286"/>
            <a:ext cx="1584325" cy="73759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Hadapan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03627" y="4576762"/>
            <a:ext cx="1736725" cy="72444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Bahagian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Belakang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10800000">
            <a:off x="5508104" y="696094"/>
            <a:ext cx="357797" cy="24384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/>
          <p:cNvSpPr/>
          <p:nvPr/>
        </p:nvSpPr>
        <p:spPr>
          <a:xfrm rot="10800000">
            <a:off x="5533503" y="3510878"/>
            <a:ext cx="357798" cy="286610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D7493086-9214-4D82-B3A1-4AFD528BCBB1}" type="slidenum">
              <a:rPr lang="zh-TW" altLang="en-US">
                <a:latin typeface="Calibri" pitchFamily="34" charset="0"/>
              </a:rPr>
              <a:pPr/>
              <a:t>23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45059" name="Rectangle 2"/>
          <p:cNvSpPr txBox="1">
            <a:spLocks/>
          </p:cNvSpPr>
          <p:nvPr/>
        </p:nvSpPr>
        <p:spPr bwMode="auto">
          <a:xfrm>
            <a:off x="228600" y="274638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3600" b="1">
                <a:cs typeface="Arial" charset="0"/>
              </a:rPr>
              <a:t>KAWALAN MELALUI </a:t>
            </a:r>
            <a:br>
              <a:rPr lang="en-US" altLang="en-US" sz="3600" b="1">
                <a:cs typeface="Arial" charset="0"/>
              </a:rPr>
            </a:br>
            <a:r>
              <a:rPr lang="en-US" altLang="en-US" sz="3600" b="1">
                <a:cs typeface="Arial" charset="0"/>
              </a:rPr>
              <a:t>SISTEM KOMPUTER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12900"/>
            <a:ext cx="38862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908300"/>
            <a:ext cx="4343400" cy="3854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4343400" y="17526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altLang="en-US" b="1">
                <a:cs typeface="Arial" charset="0"/>
              </a:rPr>
              <a:t>Pergerakan Fail Menggunakan Sistem  Elektronik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Sampul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Kecil (Am 435A – Pin.1/82)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kulit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fail yang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fail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sementara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None/>
            </a:pP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marL="350838" indent="-350838">
              <a:buClrTx/>
            </a:pP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Fail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asal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dikesan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marL="350838" indent="-350838">
              <a:buClrTx/>
            </a:pPr>
            <a:r>
              <a:rPr lang="en-US" altLang="en-US" sz="2400" dirty="0" err="1" smtClean="0">
                <a:latin typeface="Arial" pitchFamily="34" charset="0"/>
                <a:cs typeface="Arial" pitchFamily="34" charset="0"/>
              </a:rPr>
              <a:t>Apabila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daripada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seorang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pegawai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mengambil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tindakan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segera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ke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 fail yang </a:t>
            </a:r>
            <a:r>
              <a:rPr lang="en-US" altLang="en-US" sz="2400" dirty="0" err="1">
                <a:latin typeface="Arial" pitchFamily="34" charset="0"/>
                <a:cs typeface="Arial" pitchFamily="34" charset="0"/>
              </a:rPr>
              <a:t>sama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0EA56-9CA2-4F5E-9007-1D6D36655366}" type="slidenum">
              <a:rPr lang="zh-TW" altLang="en-US" smtClean="0"/>
              <a:pPr/>
              <a:t>24</a:t>
            </a:fld>
            <a:endParaRPr lang="en-US" altLang="zh-TW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89328" y="312381"/>
            <a:ext cx="7819424" cy="708688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 SEMENTARA - SAMPUL   KECIL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8925"/>
            <a:ext cx="1109662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43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47813" y="981075"/>
            <a:ext cx="8229600" cy="11430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FAIL HILANG/ TIDAK DAPAT DIKESAN</a:t>
            </a:r>
            <a:r>
              <a:rPr lang="en-US" altLang="en-US" sz="5400" b="1" smtClean="0">
                <a:latin typeface="Arial" charset="0"/>
                <a:cs typeface="Arial" charset="0"/>
              </a:rPr>
              <a:t/>
            </a:r>
            <a:br>
              <a:rPr lang="en-US" altLang="en-US" sz="5400" b="1" smtClean="0">
                <a:latin typeface="Arial" charset="0"/>
                <a:cs typeface="Arial" charset="0"/>
              </a:rPr>
            </a:br>
            <a:endParaRPr lang="en-MY" altLang="en-US" smtClean="0"/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229600" cy="4389438"/>
          </a:xfrm>
        </p:spPr>
        <p:txBody>
          <a:bodyPr/>
          <a:lstStyle/>
          <a:p>
            <a:pPr marL="350838" indent="-350838" algn="just">
              <a:buClrTx/>
            </a:pPr>
            <a:r>
              <a:rPr lang="en-US" altLang="en-US" sz="2200" dirty="0" err="1" smtClean="0">
                <a:latin typeface="Arial" charset="0"/>
                <a:cs typeface="Arial" charset="0"/>
              </a:rPr>
              <a:t>Kehilangan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perlu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dilaporkan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kepada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Unit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Registri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350838" indent="-350838" algn="just">
              <a:buClrTx/>
            </a:pPr>
            <a:r>
              <a:rPr lang="en-US" altLang="en-US" sz="2200" dirty="0" smtClean="0">
                <a:latin typeface="Arial" charset="0"/>
                <a:cs typeface="Arial" charset="0"/>
              </a:rPr>
              <a:t>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sementara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(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sampul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kecil</a:t>
            </a:r>
            <a:r>
              <a:rPr lang="en-US" alt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Am 435A-Pindaan 1/82</a:t>
            </a:r>
            <a:r>
              <a:rPr lang="en-US" altLang="en-US" sz="2200" dirty="0" smtClean="0">
                <a:latin typeface="Arial" charset="0"/>
                <a:cs typeface="Arial" charset="0"/>
              </a:rPr>
              <a:t>)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perlu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dibuka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nombor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tajuk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asal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350838" indent="-350838" algn="just">
              <a:buClrTx/>
            </a:pPr>
            <a:r>
              <a:rPr lang="en-US" altLang="en-US" sz="2200" dirty="0" err="1" smtClean="0">
                <a:latin typeface="Arial" charset="0"/>
                <a:cs typeface="Arial" charset="0"/>
              </a:rPr>
              <a:t>Apabila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ditemui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semula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sampul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kecil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perlu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dikandungkan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berkenaan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sebagai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satu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kandungan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350838" indent="-350838" algn="just">
              <a:buClrTx/>
            </a:pPr>
            <a:r>
              <a:rPr lang="en-US" altLang="en-US" sz="2200" dirty="0" err="1" smtClean="0">
                <a:latin typeface="Arial" charset="0"/>
                <a:cs typeface="Arial" charset="0"/>
              </a:rPr>
              <a:t>Sekiranya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asal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masih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tidak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dapat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dikesan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tempoh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3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bulan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,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baru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dibuka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menggunakan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nombor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tajuk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yang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dengan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Jilid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seterusnya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.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Sampul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kecil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dimasukkan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ke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dalam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baru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sebagai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lampiran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/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kandungan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pertama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pPr marL="350838" indent="-350838" algn="just">
              <a:buClrTx/>
            </a:pPr>
            <a:r>
              <a:rPr lang="en-US" altLang="en-US" sz="2200" dirty="0" err="1" smtClean="0">
                <a:latin typeface="Arial" charset="0"/>
                <a:cs typeface="Arial" charset="0"/>
              </a:rPr>
              <a:t>Sekiranya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asal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ditemui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selepas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baharu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dibuka</a:t>
            </a:r>
            <a:r>
              <a:rPr lang="en-US" altLang="en-US" sz="2200" dirty="0" smtClean="0">
                <a:latin typeface="Arial" charset="0"/>
                <a:cs typeface="Arial" charset="0"/>
              </a:rPr>
              <a:t>, fail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asal</a:t>
            </a:r>
            <a:r>
              <a:rPr lang="en-US" altLang="en-US" sz="2200" dirty="0" smtClean="0">
                <a:latin typeface="Arial" charset="0"/>
                <a:cs typeface="Arial" charset="0"/>
              </a:rPr>
              <a:t> </a:t>
            </a:r>
            <a:r>
              <a:rPr lang="en-US" altLang="en-US" sz="2200" dirty="0" err="1" smtClean="0">
                <a:latin typeface="Arial" charset="0"/>
                <a:cs typeface="Arial" charset="0"/>
              </a:rPr>
              <a:t>ditutup</a:t>
            </a:r>
            <a:endParaRPr lang="en-US" altLang="en-US" sz="2200" dirty="0" smtClean="0">
              <a:latin typeface="Arial" charset="0"/>
              <a:cs typeface="Arial" charset="0"/>
            </a:endParaRPr>
          </a:p>
          <a:p>
            <a:endParaRPr lang="en-MY" altLang="en-US" sz="2200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9EB1CFB-E7C3-46A4-B600-FD05923DABDA}" type="slidenum">
              <a:rPr lang="zh-TW" altLang="en-US">
                <a:latin typeface="Calibri" pitchFamily="34" charset="0"/>
              </a:rPr>
              <a:pPr/>
              <a:t>25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47109" name="Picture 6" descr="Logo Arkib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2518901-08B7-493B-83D4-FD4F8DD523B0}" type="slidenum">
              <a:rPr lang="zh-TW" altLang="en-US">
                <a:solidFill>
                  <a:srgbClr val="000000"/>
                </a:solidFill>
                <a:latin typeface="Calibri" pitchFamily="34" charset="0"/>
              </a:rPr>
              <a:pPr/>
              <a:t>26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48131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r="2403"/>
          <a:stretch/>
        </p:blipFill>
        <p:spPr bwMode="auto">
          <a:xfrm>
            <a:off x="2926081" y="152400"/>
            <a:ext cx="4328160" cy="637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139700" y="333375"/>
            <a:ext cx="25590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Contoh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Penggunaan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Sampul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Kecil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Jika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Fail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Asal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Hilang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/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Tidak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Dapat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cs typeface="Arial" charset="0"/>
              </a:rPr>
              <a:t>Dikesan</a:t>
            </a:r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 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7390556" y="2065461"/>
            <a:ext cx="1628751" cy="1561980"/>
          </a:xfrm>
          <a:prstGeom prst="wedgeRoundRectCallout">
            <a:avLst>
              <a:gd name="adj1" fmla="val -133262"/>
              <a:gd name="adj2" fmla="val -98675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err="1">
                <a:cs typeface="Arial" panose="020B0604020202020204" pitchFamily="34" charset="0"/>
              </a:rPr>
              <a:t>Tajuk</a:t>
            </a:r>
            <a:r>
              <a:rPr lang="en-US" dirty="0">
                <a:cs typeface="Arial" panose="020B0604020202020204" pitchFamily="34" charset="0"/>
              </a:rPr>
              <a:t> Fail yang </a:t>
            </a:r>
            <a:r>
              <a:rPr lang="en-US" dirty="0" err="1">
                <a:cs typeface="Arial" panose="020B0604020202020204" pitchFamily="34" charset="0"/>
              </a:rPr>
              <a:t>hilang</a:t>
            </a:r>
            <a:r>
              <a:rPr lang="en-US" dirty="0">
                <a:cs typeface="Arial" panose="020B0604020202020204" pitchFamily="34" charset="0"/>
              </a:rPr>
              <a:t>/</a:t>
            </a:r>
            <a:r>
              <a:rPr lang="en-US" dirty="0" err="1">
                <a:cs typeface="Arial" panose="020B0604020202020204" pitchFamily="34" charset="0"/>
              </a:rPr>
              <a:t>tidak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dikesan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829296" y="2708920"/>
            <a:ext cx="1871662" cy="1440160"/>
          </a:xfrm>
          <a:prstGeom prst="wedgeRoundRectCallout">
            <a:avLst>
              <a:gd name="adj1" fmla="val 77212"/>
              <a:gd name="adj2" fmla="val -138810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>
                <a:cs typeface="Arial" panose="020B0604020202020204" pitchFamily="34" charset="0"/>
              </a:rPr>
              <a:t>No. </a:t>
            </a:r>
            <a:r>
              <a:rPr lang="en-US" dirty="0" err="1">
                <a:cs typeface="Arial" panose="020B0604020202020204" pitchFamily="34" charset="0"/>
              </a:rPr>
              <a:t>Rujukan</a:t>
            </a:r>
            <a:r>
              <a:rPr lang="en-US" dirty="0">
                <a:cs typeface="Arial" panose="020B0604020202020204" pitchFamily="34" charset="0"/>
              </a:rPr>
              <a:t> Fail yang </a:t>
            </a:r>
            <a:r>
              <a:rPr lang="en-US" dirty="0" err="1">
                <a:cs typeface="Arial" panose="020B0604020202020204" pitchFamily="34" charset="0"/>
              </a:rPr>
              <a:t>hilang</a:t>
            </a:r>
            <a:r>
              <a:rPr lang="en-US" dirty="0">
                <a:cs typeface="Arial" panose="020B0604020202020204" pitchFamily="34" charset="0"/>
              </a:rPr>
              <a:t>/ </a:t>
            </a:r>
            <a:r>
              <a:rPr lang="en-US" dirty="0" err="1">
                <a:cs typeface="Arial" panose="020B0604020202020204" pitchFamily="34" charset="0"/>
              </a:rPr>
              <a:t>tidak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dapat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 err="1">
                <a:cs typeface="Arial" panose="020B0604020202020204" pitchFamily="34" charset="0"/>
              </a:rPr>
              <a:t>dikesan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67B41E0D-62D3-4010-9AD5-7F142A0F0899}" type="slidenum">
              <a:rPr lang="zh-TW" altLang="en-US">
                <a:latin typeface="Calibri" pitchFamily="34" charset="0"/>
              </a:rPr>
              <a:pPr/>
              <a:t>27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49155" name="Rectangle 2"/>
          <p:cNvSpPr txBox="1">
            <a:spLocks noChangeArrowheads="1"/>
          </p:cNvSpPr>
          <p:nvPr/>
        </p:nvSpPr>
        <p:spPr bwMode="auto">
          <a:xfrm>
            <a:off x="68734" y="1196752"/>
            <a:ext cx="255905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rgbClr val="000000"/>
                </a:solidFill>
                <a:cs typeface="Arial" charset="0"/>
              </a:rPr>
              <a:t>CONTOH PENGGUNAAN SAMPUL KECIL UNTUK TINDAKAN SEGERA KE ATAS FAIL YANG SAMA</a:t>
            </a:r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608013"/>
            <a:ext cx="4687888" cy="5875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348038" y="3338513"/>
            <a:ext cx="2952750" cy="2466750"/>
            <a:chOff x="3348038" y="3338513"/>
            <a:chExt cx="2952750" cy="2466750"/>
          </a:xfrm>
        </p:grpSpPr>
        <p:sp>
          <p:nvSpPr>
            <p:cNvPr id="11" name="Rectangle 10"/>
            <p:cNvSpPr/>
            <p:nvPr/>
          </p:nvSpPr>
          <p:spPr>
            <a:xfrm>
              <a:off x="3348038" y="4581524"/>
              <a:ext cx="2103437" cy="12237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Singkatan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jawatan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Pegawai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tandatangan</a:t>
              </a:r>
              <a:r>
                <a:rPr lang="en-US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penuh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678238" y="3338513"/>
              <a:ext cx="720725" cy="124301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4398963" y="3557588"/>
              <a:ext cx="1901825" cy="102393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AutoShape 17"/>
          <p:cNvSpPr>
            <a:spLocks noChangeArrowheads="1"/>
          </p:cNvSpPr>
          <p:nvPr/>
        </p:nvSpPr>
        <p:spPr bwMode="auto">
          <a:xfrm>
            <a:off x="7564438" y="2924944"/>
            <a:ext cx="1428750" cy="1099918"/>
          </a:xfrm>
          <a:prstGeom prst="wedgeRoundRectCallout">
            <a:avLst>
              <a:gd name="adj1" fmla="val -159929"/>
              <a:gd name="adj2" fmla="val -16696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err="1">
                <a:cs typeface="Arial" panose="020B0604020202020204" pitchFamily="34" charset="0"/>
              </a:rPr>
              <a:t>Catatan</a:t>
            </a:r>
            <a:r>
              <a:rPr lang="en-US" dirty="0">
                <a:cs typeface="Arial" panose="020B0604020202020204" pitchFamily="34" charset="0"/>
              </a:rPr>
              <a:t>/ </a:t>
            </a:r>
            <a:r>
              <a:rPr lang="en-US" dirty="0" err="1">
                <a:cs typeface="Arial" panose="020B0604020202020204" pitchFamily="34" charset="0"/>
              </a:rPr>
              <a:t>tindakan</a:t>
            </a:r>
            <a:r>
              <a:rPr lang="en-US" dirty="0">
                <a:cs typeface="Arial" panose="020B0604020202020204" pitchFamily="34" charset="0"/>
              </a:rPr>
              <a:t>/ </a:t>
            </a:r>
            <a:r>
              <a:rPr lang="en-US" dirty="0" err="1">
                <a:cs typeface="Arial" panose="020B0604020202020204" pitchFamily="34" charset="0"/>
              </a:rPr>
              <a:t>keputusan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7551738" y="2060848"/>
            <a:ext cx="1428750" cy="716508"/>
          </a:xfrm>
          <a:prstGeom prst="wedgeRoundRectCallout">
            <a:avLst>
              <a:gd name="adj1" fmla="val -152818"/>
              <a:gd name="adj2" fmla="val -102069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err="1" smtClean="0">
                <a:cs typeface="Arial" panose="020B0604020202020204" pitchFamily="34" charset="0"/>
              </a:rPr>
              <a:t>Tajul</a:t>
            </a:r>
            <a:r>
              <a:rPr lang="en-US" dirty="0" smtClean="0">
                <a:cs typeface="Arial" panose="020B0604020202020204" pitchFamily="34" charset="0"/>
              </a:rPr>
              <a:t> Fail </a:t>
            </a:r>
            <a:r>
              <a:rPr lang="en-US" dirty="0" err="1" smtClean="0">
                <a:cs typeface="Arial" panose="020B0604020202020204" pitchFamily="34" charset="0"/>
              </a:rPr>
              <a:t>Induk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7524328" y="1011238"/>
            <a:ext cx="1428750" cy="716508"/>
          </a:xfrm>
          <a:prstGeom prst="wedgeRoundRectCallout">
            <a:avLst>
              <a:gd name="adj1" fmla="val -86151"/>
              <a:gd name="adj2" fmla="val 30867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smtClean="0">
                <a:cs typeface="Arial" panose="020B0604020202020204" pitchFamily="34" charset="0"/>
              </a:rPr>
              <a:t>No. </a:t>
            </a:r>
            <a:r>
              <a:rPr lang="en-US" dirty="0" err="1" smtClean="0">
                <a:cs typeface="Arial" panose="020B0604020202020204" pitchFamily="34" charset="0"/>
              </a:rPr>
              <a:t>Kandungan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684114" y="2564904"/>
            <a:ext cx="1871662" cy="865747"/>
          </a:xfrm>
          <a:prstGeom prst="wedgeRoundRectCallout">
            <a:avLst>
              <a:gd name="adj1" fmla="val 66355"/>
              <a:gd name="adj2" fmla="val -125608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>
                <a:cs typeface="Arial" panose="020B0604020202020204" pitchFamily="34" charset="0"/>
              </a:rPr>
              <a:t>No. </a:t>
            </a:r>
            <a:r>
              <a:rPr lang="en-US" dirty="0" err="1">
                <a:cs typeface="Arial" panose="020B0604020202020204" pitchFamily="34" charset="0"/>
              </a:rPr>
              <a:t>Rujukan</a:t>
            </a:r>
            <a:r>
              <a:rPr lang="en-US" dirty="0">
                <a:cs typeface="Arial" panose="020B0604020202020204" pitchFamily="34" charset="0"/>
              </a:rPr>
              <a:t> Fail </a:t>
            </a:r>
            <a:r>
              <a:rPr lang="en-US" dirty="0" err="1" smtClean="0">
                <a:cs typeface="Arial" panose="020B0604020202020204" pitchFamily="34" charset="0"/>
              </a:rPr>
              <a:t>Induk</a:t>
            </a: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6" name="AutoShape 18"/>
          <p:cNvSpPr>
            <a:spLocks noChangeArrowheads="1"/>
          </p:cNvSpPr>
          <p:nvPr/>
        </p:nvSpPr>
        <p:spPr bwMode="auto">
          <a:xfrm>
            <a:off x="684114" y="4005064"/>
            <a:ext cx="1871662" cy="1043919"/>
          </a:xfrm>
          <a:prstGeom prst="wedgeRoundRectCallout">
            <a:avLst>
              <a:gd name="adj1" fmla="val 132853"/>
              <a:gd name="adj2" fmla="val -183859"/>
              <a:gd name="adj3" fmla="val 16667"/>
            </a:avLst>
          </a:prstGeom>
          <a:ln>
            <a:solidFill>
              <a:srgbClr val="FF0000"/>
            </a:solidFill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 defTabSz="91281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>
              <a:defRPr/>
            </a:pPr>
            <a:r>
              <a:rPr lang="en-US" dirty="0" err="1" smtClean="0">
                <a:cs typeface="Arial" panose="020B0604020202020204" pitchFamily="34" charset="0"/>
              </a:rPr>
              <a:t>Tajuk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Kertas</a:t>
            </a:r>
            <a:r>
              <a:rPr lang="en-US" dirty="0" smtClean="0">
                <a:cs typeface="Arial" panose="020B0604020202020204" pitchFamily="34" charset="0"/>
              </a:rPr>
              <a:t> </a:t>
            </a:r>
            <a:r>
              <a:rPr lang="en-US" dirty="0" err="1" smtClean="0">
                <a:cs typeface="Arial" panose="020B0604020202020204" pitchFamily="34" charset="0"/>
              </a:rPr>
              <a:t>Cadangan</a:t>
            </a:r>
            <a:r>
              <a:rPr lang="en-US" dirty="0" smtClean="0">
                <a:cs typeface="Arial" panose="020B0604020202020204" pitchFamily="34" charset="0"/>
              </a:rPr>
              <a:t>/ </a:t>
            </a:r>
            <a:r>
              <a:rPr lang="en-US" dirty="0" err="1" smtClean="0">
                <a:cs typeface="Arial" panose="020B0604020202020204" pitchFamily="34" charset="0"/>
              </a:rPr>
              <a:t>Surat</a:t>
            </a:r>
            <a:r>
              <a:rPr lang="en-US" dirty="0" smtClean="0">
                <a:cs typeface="Arial" panose="020B0604020202020204" pitchFamily="34" charset="0"/>
              </a:rPr>
              <a:t>/ Memo</a:t>
            </a:r>
            <a:endParaRPr 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28600" y="260350"/>
            <a:ext cx="8229600" cy="1143000"/>
          </a:xfrm>
        </p:spPr>
        <p:txBody>
          <a:bodyPr/>
          <a:lstStyle/>
          <a:p>
            <a:pPr algn="ctr"/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PENYIMPANAN FAIL</a:t>
            </a:r>
            <a:r>
              <a:rPr lang="en-US" altLang="en-US" sz="3600" b="1" smtClean="0">
                <a:latin typeface="Arial" charset="0"/>
                <a:cs typeface="Arial" charset="0"/>
              </a:rPr>
              <a:t/>
            </a:r>
            <a:br>
              <a:rPr lang="en-US" altLang="en-US" sz="3600" b="1" smtClean="0">
                <a:latin typeface="Arial" charset="0"/>
                <a:cs typeface="Arial" charset="0"/>
              </a:rPr>
            </a:br>
            <a:endParaRPr lang="en-US" alt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56FE79BD-EDD9-49C2-9113-B7409B6E423B}" type="slidenum">
              <a:rPr lang="zh-TW" altLang="en-US">
                <a:latin typeface="Calibri" pitchFamily="34" charset="0"/>
              </a:rPr>
              <a:pPr/>
              <a:t>28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2" y="1196752"/>
            <a:ext cx="766762" cy="85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1075184" y="1196751"/>
            <a:ext cx="3352800" cy="10067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marL="90488" indent="-90488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-Fail </a:t>
            </a:r>
            <a:r>
              <a:rPr lang="en-US" altLang="en-US" dirty="0" err="1" smtClean="0">
                <a:cs typeface="Arial" charset="0"/>
              </a:rPr>
              <a:t>Aktif</a:t>
            </a:r>
            <a:r>
              <a:rPr lang="en-US" altLang="en-US" dirty="0" smtClean="0">
                <a:cs typeface="Arial" charset="0"/>
              </a:rPr>
              <a:t> di </a:t>
            </a:r>
            <a:r>
              <a:rPr lang="en-US" altLang="en-US" dirty="0" err="1" smtClean="0">
                <a:cs typeface="Arial" charset="0"/>
              </a:rPr>
              <a:t>dalam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kabinet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besi</a:t>
            </a:r>
            <a:endParaRPr lang="en-US" altLang="en-US" dirty="0" smtClean="0">
              <a:cs typeface="Arial" charset="0"/>
            </a:endParaRPr>
          </a:p>
          <a:p>
            <a:pPr marL="90488" indent="-90488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menggunakan</a:t>
            </a:r>
            <a:r>
              <a:rPr lang="en-US" altLang="en-US" dirty="0" smtClean="0">
                <a:cs typeface="Arial" charset="0"/>
              </a:rPr>
              <a:t> ‘</a:t>
            </a:r>
            <a:r>
              <a:rPr lang="en-US" altLang="en-US" i="1" dirty="0" smtClean="0">
                <a:cs typeface="Arial" charset="0"/>
              </a:rPr>
              <a:t>pocket file</a:t>
            </a:r>
            <a:r>
              <a:rPr lang="en-US" altLang="en-US" dirty="0" smtClean="0">
                <a:cs typeface="Arial" charset="0"/>
              </a:rPr>
              <a:t>’</a:t>
            </a:r>
          </a:p>
          <a:p>
            <a:pPr marL="90488" indent="-90488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en-US" dirty="0" smtClean="0">
                <a:cs typeface="Arial" charset="0"/>
              </a:rPr>
              <a:t>-</a:t>
            </a:r>
            <a:r>
              <a:rPr lang="en-US" altLang="en-US" dirty="0" err="1" smtClean="0">
                <a:cs typeface="Arial" charset="0"/>
              </a:rPr>
              <a:t>Tulang</a:t>
            </a:r>
            <a:r>
              <a:rPr lang="en-US" altLang="en-US" dirty="0" smtClean="0">
                <a:cs typeface="Arial" charset="0"/>
              </a:rPr>
              <a:t> fail </a:t>
            </a:r>
            <a:r>
              <a:rPr lang="en-US" altLang="en-US" dirty="0" err="1" smtClean="0">
                <a:cs typeface="Arial" charset="0"/>
              </a:rPr>
              <a:t>ke</a:t>
            </a:r>
            <a:r>
              <a:rPr lang="en-US" altLang="en-US" dirty="0" smtClean="0">
                <a:cs typeface="Arial" charset="0"/>
              </a:rPr>
              <a:t> </a:t>
            </a:r>
            <a:r>
              <a:rPr lang="en-US" altLang="en-US" dirty="0" err="1" smtClean="0">
                <a:cs typeface="Arial" charset="0"/>
              </a:rPr>
              <a:t>bawah</a:t>
            </a:r>
            <a:endParaRPr lang="en-US" altLang="en-US" dirty="0" smtClean="0">
              <a:cs typeface="Arial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5486400" y="1196752"/>
            <a:ext cx="3200400" cy="8794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Tulang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fail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ke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adalah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cara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salah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>
          <a:xfrm>
            <a:off x="4861892" y="2348880"/>
            <a:ext cx="3824908" cy="39604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34" y="2336428"/>
            <a:ext cx="3829050" cy="4044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A905A07-44D4-4D86-B012-7DE17B7D88BC}" type="slidenum">
              <a:rPr lang="zh-TW" altLang="en-US">
                <a:latin typeface="Calibri" pitchFamily="34" charset="0"/>
              </a:rPr>
              <a:pPr/>
              <a:t>29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1203" name="Picture 4" descr="gedung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88" y="1685924"/>
            <a:ext cx="6250420" cy="3305969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4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8077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cs typeface="Arial" charset="0"/>
              </a:rPr>
              <a:t>PENGGUNAAN KOTAK DAN RAK BERGERAK</a:t>
            </a:r>
          </a:p>
        </p:txBody>
      </p:sp>
      <p:pic>
        <p:nvPicPr>
          <p:cNvPr id="5" name="Picture 3" descr="F:\GAMBAR RM\KKR\DSC_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63" y="3352800"/>
            <a:ext cx="4933950" cy="32781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KANDUNGAN</a:t>
            </a:r>
            <a:b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zh-TW" altLang="en-US" sz="3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D5CD0774-9332-4737-94EF-0FF7BB0DF7B8}" type="slidenum">
              <a:rPr lang="zh-TW" altLang="en-US">
                <a:latin typeface="Calibri" pitchFamily="34" charset="0"/>
              </a:rPr>
              <a:pPr/>
              <a:t>3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485900" y="1824038"/>
            <a:ext cx="72009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Pendaftaran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Suratan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rasmi</a:t>
            </a:r>
            <a:endParaRPr kumimoji="0" lang="en-US" altLang="en-US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Pengendalian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Pengedaran</a:t>
            </a:r>
            <a:r>
              <a:rPr kumimoji="0" lang="en-US" altLang="en-US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kumimoji="0"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Pengesanan</a:t>
            </a:r>
            <a:r>
              <a:rPr kumimoji="0"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r>
              <a:rPr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Penyimpanan</a:t>
            </a:r>
            <a:r>
              <a:rPr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dan</a:t>
            </a:r>
            <a:r>
              <a:rPr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Penyenggaraan</a:t>
            </a:r>
            <a:r>
              <a:rPr lang="en-US" altLang="en-US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 Fail </a:t>
            </a:r>
            <a:endParaRPr kumimoji="0" lang="en-US" altLang="en-US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20000"/>
              </a:spcBef>
              <a:buSzPct val="95000"/>
              <a:defRPr/>
            </a:pPr>
            <a:endParaRPr lang="en-US" altLang="en-US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anose="05020102010507070707" pitchFamily="18" charset="2"/>
              <a:buChar char=""/>
              <a:defRPr/>
            </a:pPr>
            <a:endParaRPr lang="en-US" altLang="en-US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kumimoji="0" lang="en-US" altLang="en-US" sz="2400" dirty="0" smtClean="0">
              <a:latin typeface="Constantia" panose="020306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endParaRPr kumimoji="0" lang="en-US" altLang="en-US" sz="2400" dirty="0" smtClean="0">
              <a:latin typeface="Constantia" panose="020306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kumimoji="0" lang="en-US" altLang="en-US" sz="2200" dirty="0" smtClean="0">
              <a:latin typeface="Constantia" panose="0203060205030603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485" name="Picture 6" descr="Logo Arki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974BCBB-0C0E-4F0E-BAA5-68C03E6826A9}" type="slidenum">
              <a:rPr lang="zh-TW" altLang="en-US">
                <a:latin typeface="Calibri" pitchFamily="34" charset="0"/>
              </a:rPr>
              <a:pPr/>
              <a:t>30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3251" name="Picture 3" descr="DSC008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" y="764705"/>
            <a:ext cx="6448685" cy="3600400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28318"/>
            <a:ext cx="5274742" cy="3596282"/>
          </a:xfrm>
          <a:noFill/>
          <a:ln w="412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12CE003F-B254-47D3-A92F-0F8946A52E33}" type="slidenum">
              <a:rPr lang="zh-TW" altLang="en-US">
                <a:latin typeface="Calibri" pitchFamily="34" charset="0"/>
              </a:rPr>
              <a:pPr/>
              <a:t>31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2227" name="Picture 6" descr="AUT125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267200" cy="5810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3"/>
          <p:cNvSpPr txBox="1">
            <a:spLocks noChangeArrowheads="1"/>
          </p:cNvSpPr>
          <p:nvPr/>
        </p:nvSpPr>
        <p:spPr bwMode="auto">
          <a:xfrm>
            <a:off x="4859338" y="1268413"/>
            <a:ext cx="40386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cs typeface="Arial" charset="0"/>
              </a:rPr>
              <a:t>PENGGUNAAN KABINET UNTUK PENYIMPANAN PELAN, PETA, POSTER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313376CC-C6FA-4938-A7B1-2FF09492A55E}" type="slidenum">
              <a:rPr lang="zh-TW" altLang="en-US">
                <a:latin typeface="Calibri" pitchFamily="34" charset="0"/>
              </a:rPr>
              <a:pPr/>
              <a:t>32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457200" y="457200"/>
            <a:ext cx="830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600" b="1" dirty="0">
                <a:cs typeface="Arial" charset="0"/>
              </a:rPr>
              <a:t>PENYIMPANAN FAIL </a:t>
            </a:r>
            <a:r>
              <a:rPr lang="en-US" altLang="en-US" sz="3600" b="1" dirty="0" smtClean="0">
                <a:cs typeface="Arial" charset="0"/>
              </a:rPr>
              <a:t>TUTUP/ </a:t>
            </a:r>
            <a:r>
              <a:rPr lang="en-US" altLang="en-US" sz="3600" b="1" dirty="0">
                <a:cs typeface="Arial" charset="0"/>
              </a:rPr>
              <a:t>AKTIF</a:t>
            </a:r>
          </a:p>
        </p:txBody>
      </p:sp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346200"/>
            <a:ext cx="8940800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en-US" alt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PENYIMPANAN FAIL</a:t>
            </a:r>
            <a:r>
              <a:rPr lang="en-US" altLang="en-US" sz="3600" b="1" smtClean="0">
                <a:latin typeface="Arial" charset="0"/>
                <a:cs typeface="Arial" charset="0"/>
              </a:rPr>
              <a:t/>
            </a:r>
            <a:br>
              <a:rPr lang="en-US" altLang="en-US" sz="3600" b="1" smtClean="0">
                <a:latin typeface="Arial" charset="0"/>
                <a:cs typeface="Arial" charset="0"/>
              </a:rPr>
            </a:br>
            <a:endParaRPr lang="en-US" alt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A4C788B8-3157-440D-AA24-35ACD256902A}" type="slidenum">
              <a:rPr lang="zh-TW" altLang="en-US">
                <a:latin typeface="Calibri" pitchFamily="34" charset="0"/>
              </a:rPr>
              <a:pPr/>
              <a:t>33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5300" name="Content Placeholder 7" descr="C:\Documents and Settings\suriaty\Desktop\bilik rekod.jpg"/>
          <p:cNvPicPr>
            <a:picLocks noGr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2332038"/>
            <a:ext cx="3706812" cy="3875087"/>
          </a:xfrm>
          <a:ln>
            <a:solidFill>
              <a:schemeClr val="tx1"/>
            </a:solidFill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4613"/>
            <a:ext cx="919163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1438"/>
            <a:ext cx="838200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259632" y="1371600"/>
            <a:ext cx="3388568" cy="8032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Fail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kemas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kotak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5796136" y="1340768"/>
            <a:ext cx="2880320" cy="8937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Fail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Aktif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tidak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diurus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disimpan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baik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309" name="Picture 1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72"/>
          <a:stretch/>
        </p:blipFill>
        <p:spPr>
          <a:xfrm>
            <a:off x="323850" y="2349500"/>
            <a:ext cx="4324350" cy="3887812"/>
          </a:xfr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305800" cy="1052736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PENGGANTIAN KULIT FAIL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32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4465BE99-C9DE-4ABE-B6C4-63505FBC6251}" type="slidenum">
              <a:rPr lang="zh-TW" altLang="en-US">
                <a:latin typeface="Calibri" pitchFamily="34" charset="0"/>
              </a:rPr>
              <a:pPr/>
              <a:t>34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63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7463"/>
            <a:ext cx="11096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79635"/>
              </p:ext>
            </p:extLst>
          </p:nvPr>
        </p:nvGraphicFramePr>
        <p:xfrm>
          <a:off x="250825" y="1196975"/>
          <a:ext cx="8713788" cy="5304483"/>
        </p:xfrm>
        <a:graphic>
          <a:graphicData uri="http://schemas.openxmlformats.org/drawingml/2006/table">
            <a:tbl>
              <a:tblPr/>
              <a:tblGrid>
                <a:gridCol w="435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72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  FAIL PENUH</a:t>
                      </a:r>
                    </a:p>
                  </a:txBody>
                  <a:tcPr marL="91451" marR="9145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 FAIL ROSAK</a:t>
                      </a:r>
                    </a:p>
                  </a:txBody>
                  <a:tcPr marL="91451" marR="9145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Sekiranya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catatan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di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ruangan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‘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Dihantar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Kepada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’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‘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Tarikh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Dihantar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’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telah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penuh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digunakan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Sediakan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baharu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Catatkan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maklumat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yang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sama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seperti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Nombor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Fail,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Perkara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Kertas-kertas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 Yang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Berhubung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Tarikh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Pertama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seperti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lama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Masukkan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lama (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muka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hadapan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sahaja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)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dalam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baru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beri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nombor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seterusnya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di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Kertas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marL="91451" marR="9145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73050" indent="-27305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Sediakan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baharu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Catatkan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nombor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tajuk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yang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sama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Masukkan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lama (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muka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hadapan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sahaja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)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dalam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kulit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baru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memberi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nombor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seterusnya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Kertas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isi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dipindahkan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dalam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fail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baru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di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Kertas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</a:t>
                      </a: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Kandungan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minit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yang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koyak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dibuat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pembaikan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kecil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dengan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menggunakan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 gam kanji</a:t>
                      </a:r>
                    </a:p>
                    <a:p>
                      <a:pPr marL="273050" marR="0" lvl="0" indent="-273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marL="91451" marR="91451"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CA7AC446-D6F3-4C8D-98BE-93D99ECBAF5B}" type="slidenum">
              <a:rPr lang="zh-TW" altLang="en-US">
                <a:latin typeface="Calibri" pitchFamily="34" charset="0"/>
              </a:rPr>
              <a:pPr/>
              <a:t>35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5734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820896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2"/>
          <p:cNvSpPr txBox="1">
            <a:spLocks/>
          </p:cNvSpPr>
          <p:nvPr/>
        </p:nvSpPr>
        <p:spPr bwMode="auto">
          <a:xfrm>
            <a:off x="1446213" y="3873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/>
            <a:r>
              <a:rPr kumimoji="0" lang="en-US" altLang="zh-TW" sz="3600" b="1">
                <a:ea typeface="Microsoft JhengHei" pitchFamily="34" charset="-120"/>
                <a:cs typeface="Arial" charset="0"/>
              </a:rPr>
              <a:t>SESI SOAL JAWAB</a:t>
            </a:r>
          </a:p>
          <a:p>
            <a:pPr eaLnBrk="1" hangingPunct="1"/>
            <a:endParaRPr kumimoji="0" lang="en-US" altLang="zh-TW" sz="3600" b="1">
              <a:ea typeface="Microsoft JhengHei" pitchFamily="34" charset="-120"/>
              <a:cs typeface="Arial" charset="0"/>
            </a:endParaRPr>
          </a:p>
        </p:txBody>
      </p:sp>
      <p:pic>
        <p:nvPicPr>
          <p:cNvPr id="5" name="Picture 6" descr="Logo Arkib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副標題 2"/>
          <p:cNvSpPr>
            <a:spLocks noGrp="1"/>
          </p:cNvSpPr>
          <p:nvPr>
            <p:ph type="subTitle" idx="1"/>
          </p:nvPr>
        </p:nvSpPr>
        <p:spPr>
          <a:xfrm>
            <a:off x="1259632" y="2852738"/>
            <a:ext cx="7555723" cy="2518890"/>
          </a:xfrm>
        </p:spPr>
        <p:txBody>
          <a:bodyPr/>
          <a:lstStyle/>
          <a:p>
            <a:pPr marL="742950" lvl="1" indent="-285750" algn="l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b="1" dirty="0" smtClean="0"/>
              <a:t>		</a:t>
            </a:r>
            <a:endParaRPr lang="en-US" altLang="zh-TW" dirty="0" smtClean="0">
              <a:latin typeface="Constantia" pitchFamily="18" charset="0"/>
            </a:endParaRPr>
          </a:p>
          <a:p>
            <a:pPr marL="742950" lvl="1" indent="-285750" algn="l" eaLnBrk="1" hangingPunct="1">
              <a:lnSpc>
                <a:spcPct val="90000"/>
              </a:lnSpc>
            </a:pPr>
            <a:r>
              <a:rPr lang="en-US" altLang="zh-TW" sz="1800" b="1" dirty="0">
                <a:latin typeface="Arial" panose="020B0604020202020204" pitchFamily="34" charset="0"/>
                <a:cs typeface="Arial" panose="020B0604020202020204" pitchFamily="34" charset="0"/>
              </a:rPr>
              <a:t>ARKIB NEGARA </a:t>
            </a:r>
            <a:r>
              <a:rPr lang="en-US" altLang="zh-TW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  <a:endParaRPr lang="en-US" altLang="zh-TW" dirty="0" smtClean="0">
              <a:latin typeface="Constantia" pitchFamily="18" charset="0"/>
            </a:endParaRPr>
          </a:p>
          <a:p>
            <a:pPr marR="0" eaLnBrk="1" hangingPunct="1">
              <a:lnSpc>
                <a:spcPct val="90000"/>
              </a:lnSpc>
              <a:buFont typeface="Wingdings" pitchFamily="2" charset="2"/>
              <a:buNone/>
            </a:pPr>
            <a:endParaRPr lang="zh-TW" altLang="en-US" dirty="0" smtClean="0">
              <a:latin typeface="Constantia" pitchFamily="18" charset="0"/>
            </a:endParaRP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363538" y="1250950"/>
            <a:ext cx="8064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TW" sz="3200" b="1">
                <a:solidFill>
                  <a:schemeClr val="bg1"/>
                </a:solidFill>
              </a:rPr>
              <a:t>SEKIAN </a:t>
            </a:r>
          </a:p>
          <a:p>
            <a:pPr algn="ctr" eaLnBrk="1" hangingPunct="1"/>
            <a:r>
              <a:rPr lang="en-US" altLang="zh-TW" sz="3200" b="1">
                <a:solidFill>
                  <a:schemeClr val="bg1"/>
                </a:solidFill>
              </a:rPr>
              <a:t>TERIMA KASIH</a:t>
            </a:r>
          </a:p>
        </p:txBody>
      </p:sp>
      <p:graphicFrame>
        <p:nvGraphicFramePr>
          <p:cNvPr id="58372" name="Object 3"/>
          <p:cNvGraphicFramePr>
            <a:graphicFrameLocks noChangeAspect="1"/>
          </p:cNvGraphicFramePr>
          <p:nvPr/>
        </p:nvGraphicFramePr>
        <p:xfrm>
          <a:off x="5956300" y="3141663"/>
          <a:ext cx="24638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Clip" r:id="rId4" imgW="1339913" imgH="1812202" progId="">
                  <p:embed/>
                </p:oleObj>
              </mc:Choice>
              <mc:Fallback>
                <p:oleObj name="Clip" r:id="rId4" imgW="1339913" imgH="181220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3141663"/>
                        <a:ext cx="2463800" cy="332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E649FE09-7BFC-4722-8206-CBDF6B2FDCC8}" type="slidenum">
              <a:rPr lang="zh-TW" altLang="en-US">
                <a:latin typeface="Calibri" pitchFamily="34" charset="0"/>
              </a:rPr>
              <a:pPr/>
              <a:t>4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463"/>
            <a:ext cx="11096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731766"/>
              </p:ext>
            </p:extLst>
          </p:nvPr>
        </p:nvGraphicFramePr>
        <p:xfrm>
          <a:off x="250825" y="1701800"/>
          <a:ext cx="8713788" cy="4654550"/>
        </p:xfrm>
        <a:graphic>
          <a:graphicData uri="http://schemas.openxmlformats.org/drawingml/2006/table">
            <a:tbl>
              <a:tblPr/>
              <a:tblGrid>
                <a:gridCol w="435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7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SURAT TERBUKA</a:t>
                      </a: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SURAT TERPERINGKAT</a:t>
                      </a: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7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didaftar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Menyurat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</a:t>
                      </a:r>
                      <a:r>
                        <a:rPr 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10-Pin.3/80)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Dicap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ditulis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dikandungkan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merta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bertanggungjawab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Direkodkan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Dimajukan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segera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u.p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.……)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hendaklah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diberi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terus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bertanggungjawab</a:t>
                      </a: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73050" indent="-27305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didaftar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Menyurat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Masuk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khas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mendaftar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dokumen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terperingkat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sahaja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</a:t>
                      </a:r>
                      <a:r>
                        <a:rPr lang="en-US" altLang="en-US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10-Pin.3/80)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Dicap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ditulis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endParaRPr lang="en-US" alt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dikandungkan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serta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merta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pegawai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bertanggungjawab</a:t>
                      </a:r>
                      <a:endParaRPr lang="en-US" alt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Direkodkan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Dimajukan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Ketua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Jabatan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PMingLiU" pitchFamily="18" charset="-120"/>
                        <a:cs typeface="Arial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87624" y="231775"/>
            <a:ext cx="8229600" cy="1143000"/>
          </a:xfrm>
          <a:extLst/>
        </p:spPr>
        <p:txBody>
          <a:bodyPr/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 SURATAN RASMI</a:t>
            </a:r>
            <a:b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2544" name="TextBox 5"/>
          <p:cNvSpPr txBox="1">
            <a:spLocks noChangeArrowheads="1"/>
          </p:cNvSpPr>
          <p:nvPr/>
        </p:nvSpPr>
        <p:spPr bwMode="auto">
          <a:xfrm>
            <a:off x="179388" y="1228725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altLang="en-US" sz="2000">
                <a:cs typeface="Arial" charset="0"/>
              </a:rPr>
              <a:t>Pendaftaran </a:t>
            </a:r>
            <a:r>
              <a:rPr lang="en-US" altLang="en-US" sz="2000" b="1">
                <a:cs typeface="Arial" charset="0"/>
              </a:rPr>
              <a:t>surat yang diterima </a:t>
            </a:r>
            <a:r>
              <a:rPr lang="en-US" altLang="en-US" sz="2000">
                <a:cs typeface="Arial" charset="0"/>
              </a:rPr>
              <a:t>terbahagi kepada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FA53C474-A3DC-4759-ACC4-BA45EA3A052A}" type="slidenum">
              <a:rPr lang="zh-TW" altLang="en-US">
                <a:latin typeface="Calibri" pitchFamily="34" charset="0"/>
              </a:rPr>
              <a:pPr/>
              <a:t>5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2355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463"/>
            <a:ext cx="11096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8783941"/>
              </p:ext>
            </p:extLst>
          </p:nvPr>
        </p:nvGraphicFramePr>
        <p:xfrm>
          <a:off x="250825" y="2282825"/>
          <a:ext cx="8713788" cy="3419792"/>
        </p:xfrm>
        <a:graphic>
          <a:graphicData uri="http://schemas.openxmlformats.org/drawingml/2006/table">
            <a:tbl>
              <a:tblPr/>
              <a:tblGrid>
                <a:gridCol w="4357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SURAT TERBUKA</a:t>
                      </a:r>
                    </a:p>
                  </a:txBody>
                  <a:tcPr marL="91451" marR="91451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PMingLiU" pitchFamily="18" charset="-120"/>
                          <a:cs typeface="Arial" charset="0"/>
                        </a:rPr>
                        <a:t>SURAT TERPERINGKAT</a:t>
                      </a:r>
                    </a:p>
                  </a:txBody>
                  <a:tcPr marL="91451" marR="91451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32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  <a:defRPr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Direkodkan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  <a:p>
                      <a:pPr marL="271463" marR="0" lvl="0" indent="-2714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didaftar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Surat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Menyurat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Keluar</a:t>
                      </a: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>
                        <a:defRPr/>
                      </a:pPr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10- Pin.3/80)</a:t>
                      </a:r>
                    </a:p>
                    <a:p>
                      <a:pPr>
                        <a:defRPr/>
                      </a:pPr>
                      <a:endParaRPr lang="en-US" sz="22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None/>
                        <a:tabLst/>
                      </a:pPr>
                      <a:endParaRPr lang="en-US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1" marR="91451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273050" indent="-27305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defRPr sz="22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itchFamily="18" charset="2"/>
                        <a:defRPr sz="20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Constantia" pitchFamily="18" charset="0"/>
                          <a:ea typeface="PMingLiU" pitchFamily="18" charset="-120"/>
                        </a:defRPr>
                      </a:lvl9pPr>
                    </a:lstStyle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didaftar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Suratan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Rahsia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Rasmi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492 (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Tertakluk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Buku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Suratan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Rahsia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Rasmi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492A (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Tertakluk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Jadual</a:t>
                      </a:r>
                      <a:r>
                        <a:rPr lang="en-US" alt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r>
                        <a:rPr lang="en-US" alt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Direkodkan</a:t>
                      </a:r>
                      <a:r>
                        <a:rPr lang="en-US" alt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alt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Kertas</a:t>
                      </a:r>
                      <a:r>
                        <a:rPr lang="en-US" alt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22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Minit</a:t>
                      </a:r>
                      <a:r>
                        <a:rPr lang="en-US" altLang="en-US" sz="2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fail</a:t>
                      </a:r>
                    </a:p>
                    <a:p>
                      <a:pPr marL="273050" marR="0" lvl="0" indent="-2730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5000"/>
                        <a:buFont typeface="Wingdings 2" pitchFamily="18" charset="2"/>
                        <a:buChar char=""/>
                        <a:tabLst/>
                      </a:pPr>
                      <a:endParaRPr kumimoji="0" lang="en-US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PMingLiU" pitchFamily="18" charset="-120"/>
                        <a:cs typeface="Arial" panose="020B0604020202020204" pitchFamily="34" charset="0"/>
                      </a:endParaRPr>
                    </a:p>
                  </a:txBody>
                  <a:tcPr marL="91451" marR="91451" marT="45704" marB="457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7167" y="485800"/>
            <a:ext cx="8229600" cy="1143000"/>
          </a:xfrm>
          <a:extLst/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PENDAFTARAN SURATAN RASMI</a:t>
            </a:r>
            <a:b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samb</a:t>
            </a: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…)</a:t>
            </a:r>
            <a:b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MY" altLang="en-US" sz="3600" dirty="0" smtClean="0">
              <a:solidFill>
                <a:schemeClr val="tx1"/>
              </a:solidFill>
            </a:endParaRPr>
          </a:p>
        </p:txBody>
      </p:sp>
      <p:sp>
        <p:nvSpPr>
          <p:cNvPr id="23568" name="TextBox 5"/>
          <p:cNvSpPr txBox="1">
            <a:spLocks noChangeArrowheads="1"/>
          </p:cNvSpPr>
          <p:nvPr/>
        </p:nvSpPr>
        <p:spPr bwMode="auto">
          <a:xfrm>
            <a:off x="179388" y="1741488"/>
            <a:ext cx="822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r>
              <a:rPr lang="en-US" altLang="en-US" sz="2000" dirty="0" err="1">
                <a:cs typeface="Arial" charset="0"/>
              </a:rPr>
              <a:t>Pendaftaran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en-US" altLang="en-US" sz="2000" b="1" dirty="0" err="1">
                <a:cs typeface="Arial" charset="0"/>
              </a:rPr>
              <a:t>surat</a:t>
            </a:r>
            <a:r>
              <a:rPr lang="en-US" altLang="en-US" sz="2000" b="1" dirty="0">
                <a:cs typeface="Arial" charset="0"/>
              </a:rPr>
              <a:t> </a:t>
            </a:r>
            <a:r>
              <a:rPr lang="en-US" altLang="en-US" sz="2000" b="1" dirty="0" err="1" smtClean="0">
                <a:cs typeface="Arial" charset="0"/>
              </a:rPr>
              <a:t>keluar</a:t>
            </a:r>
            <a:r>
              <a:rPr lang="en-US" altLang="en-US" sz="2000" b="1" dirty="0" smtClean="0">
                <a:cs typeface="Arial" charset="0"/>
              </a:rPr>
              <a:t> </a:t>
            </a:r>
            <a:r>
              <a:rPr lang="en-US" altLang="en-US" sz="2000" dirty="0" err="1">
                <a:cs typeface="Arial" charset="0"/>
              </a:rPr>
              <a:t>terbahagi</a:t>
            </a:r>
            <a:r>
              <a:rPr lang="en-US" altLang="en-US" sz="2000" dirty="0">
                <a:cs typeface="Arial" charset="0"/>
              </a:rPr>
              <a:t> </a:t>
            </a:r>
            <a:r>
              <a:rPr lang="en-US" altLang="en-US" sz="2000" dirty="0" err="1">
                <a:cs typeface="Arial" charset="0"/>
              </a:rPr>
              <a:t>kepada</a:t>
            </a:r>
            <a:r>
              <a:rPr lang="en-US" altLang="en-US" sz="2000" dirty="0">
                <a:cs typeface="Arial" charset="0"/>
              </a:rPr>
              <a:t>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 eaLnBrk="1" hangingPunct="1"/>
            <a:r>
              <a:rPr lang="en-US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BUKU DAFTAR SURAT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754CBE44-16DE-41E2-8555-4A779B2A3C8D}" type="slidenum">
              <a:rPr lang="zh-TW" altLang="en-US">
                <a:latin typeface="Calibri" pitchFamily="34" charset="0"/>
              </a:rPr>
              <a:pPr/>
              <a:t>6</a:t>
            </a:fld>
            <a:endParaRPr lang="en-US" altLang="zh-TW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43" y="980728"/>
            <a:ext cx="3781425" cy="5295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3568" y="2924944"/>
            <a:ext cx="324232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Verdana" pitchFamily="34" charset="0"/>
                <a:ea typeface="Microsoft JhengHei" panose="020B0604030504040204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icrosoft JhengHei" panose="020B0604030504040204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icrosoft JhengHei" panose="020B0604030504040204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icrosoft JhengHei" panose="020B0604030504040204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Microsoft JhengHei" panose="020B0604030504040204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algn="ctr">
              <a:defRPr/>
            </a:pPr>
            <a:r>
              <a:rPr lang="en-US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Buku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10-Pin.3/80)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639762"/>
          </a:xfrm>
        </p:spPr>
        <p:txBody>
          <a:bodyPr/>
          <a:lstStyle/>
          <a:p>
            <a:pPr algn="ctr"/>
            <a:r>
              <a:rPr lang="en-US" altLang="en-US" sz="3200" b="1" smtClean="0">
                <a:solidFill>
                  <a:schemeClr val="tx1"/>
                </a:solidFill>
                <a:latin typeface="Arial" charset="0"/>
                <a:cs typeface="Arial" charset="0"/>
              </a:rPr>
              <a:t>FORMAT DAFTAR SURAT MENYURAT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4549B2E8-819B-4081-8B92-4266AD5FDC00}" type="slidenum">
              <a:rPr lang="zh-TW" altLang="en-US">
                <a:solidFill>
                  <a:srgbClr val="000000"/>
                </a:solidFill>
                <a:latin typeface="Calibri" pitchFamily="34" charset="0"/>
              </a:rPr>
              <a:pPr/>
              <a:t>7</a:t>
            </a:fld>
            <a:endParaRPr lang="en-US" altLang="zh-TW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59903"/>
              </p:ext>
            </p:extLst>
          </p:nvPr>
        </p:nvGraphicFramePr>
        <p:xfrm>
          <a:off x="179833" y="1397000"/>
          <a:ext cx="8856663" cy="11018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60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129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Nombor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Penerimaan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No.Fail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Kementerian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Ibu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Pejabat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Nombor-nombor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yang lain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surat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Daripada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siapa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Perkara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Dirujukkan</a:t>
                      </a:r>
                      <a:r>
                        <a:rPr lang="en-US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670" marB="4567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37" marR="91437" marT="45670" marB="45670"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91437" marR="91437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633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" t="3240" r="1528"/>
          <a:stretch/>
        </p:blipFill>
        <p:spPr bwMode="auto">
          <a:xfrm>
            <a:off x="179387" y="2895600"/>
            <a:ext cx="8792656" cy="34131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2"/>
          <p:cNvSpPr>
            <a:spLocks noGrp="1"/>
          </p:cNvSpPr>
          <p:nvPr>
            <p:ph type="title"/>
          </p:nvPr>
        </p:nvSpPr>
        <p:spPr>
          <a:xfrm>
            <a:off x="323850" y="3333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         PENGENDALIAN FAIL</a:t>
            </a:r>
            <a:b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zh-TW" altLang="en-US" sz="3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B4055946-3BF2-4402-B6D0-9870A636C042}" type="slidenum">
              <a:rPr lang="zh-TW" altLang="en-US">
                <a:latin typeface="Calibri" pitchFamily="34" charset="0"/>
              </a:rPr>
              <a:pPr/>
              <a:t>8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1485901" y="1517303"/>
            <a:ext cx="7262564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Pengedaran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Penggunaan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sementara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Sampul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Kecil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Fail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tidak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dapat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dikesan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/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hilang</a:t>
            </a:r>
            <a:endParaRPr lang="en-US" altLang="en-US" sz="2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Penyimpanan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Penggantian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kulit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 dirty="0">
              <a:solidFill>
                <a:srgbClr val="000000"/>
              </a:solidFill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None/>
            </a:pP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 dirty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 dirty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en-US" sz="2200" dirty="0">
              <a:latin typeface="Constantia" pitchFamily="18" charset="0"/>
            </a:endParaRPr>
          </a:p>
        </p:txBody>
      </p:sp>
      <p:pic>
        <p:nvPicPr>
          <p:cNvPr id="26629" name="Picture 6" descr="Logo Arki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2"/>
          <p:cNvSpPr>
            <a:spLocks noGrp="1"/>
          </p:cNvSpPr>
          <p:nvPr>
            <p:ph type="title"/>
          </p:nvPr>
        </p:nvSpPr>
        <p:spPr>
          <a:xfrm>
            <a:off x="1403350" y="3841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3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PENGEDARAN</a:t>
            </a:r>
            <a: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 FAIL</a:t>
            </a:r>
            <a:br>
              <a:rPr lang="en-US" altLang="zh-TW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endParaRPr lang="zh-TW" altLang="en-US" sz="36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fld id="{95F381CC-3A7E-4ACA-BBEC-2BD78D3F3F8D}" type="slidenum">
              <a:rPr lang="zh-TW" altLang="en-US">
                <a:latin typeface="Calibri" pitchFamily="34" charset="0"/>
              </a:rPr>
              <a:pPr/>
              <a:t>9</a:t>
            </a:fld>
            <a:endParaRPr lang="en-US" altLang="zh-TW">
              <a:latin typeface="Calibri" pitchFamily="34" charset="0"/>
            </a:endParaRPr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539552" y="1620838"/>
            <a:ext cx="7985125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7663" indent="-347663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PMingLiU" pitchFamily="18" charset="-120"/>
              </a:defRPr>
            </a:lvl9pPr>
          </a:lstStyle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Maklumat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direkodkan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atas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kulit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</a:t>
            </a: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Catatkan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singkatan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Jawatan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Pegawai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tarikh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diedarkan</a:t>
            </a:r>
            <a:endParaRPr lang="en-US" altLang="en-US" sz="2400" dirty="0">
              <a:solidFill>
                <a:srgbClr val="000000"/>
              </a:solidFill>
              <a:cs typeface="Arial" charset="0"/>
            </a:endParaRP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Maklumat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yang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sama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perlu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direkodkan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di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atas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Kad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Pergerakan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Fail/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Buku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Daftar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Fail (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sekiranya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ada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)</a:t>
            </a:r>
          </a:p>
          <a:p>
            <a:pPr algn="just"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Kad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disimpan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di Unit </a:t>
            </a:r>
            <a:r>
              <a:rPr lang="en-US" altLang="en-US" sz="2400" dirty="0" err="1">
                <a:solidFill>
                  <a:srgbClr val="000000"/>
                </a:solidFill>
                <a:cs typeface="Arial" charset="0"/>
              </a:rPr>
              <a:t>Registri</a:t>
            </a:r>
            <a:r>
              <a:rPr lang="en-US" altLang="en-US" sz="2400" dirty="0">
                <a:solidFill>
                  <a:srgbClr val="000000"/>
                </a:solidFill>
                <a:cs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Char char=""/>
            </a:pPr>
            <a:endParaRPr lang="en-US" altLang="en-US" sz="2400" dirty="0">
              <a:cs typeface="Arial" charset="0"/>
            </a:endParaRPr>
          </a:p>
          <a:p>
            <a:pPr eaLnBrk="1" hangingPunct="1">
              <a:spcBef>
                <a:spcPct val="20000"/>
              </a:spcBef>
              <a:buSzPct val="95000"/>
              <a:buFont typeface="Wingdings 2" pitchFamily="18" charset="2"/>
              <a:buNone/>
            </a:pPr>
            <a:endParaRPr lang="en-US" altLang="en-US" sz="2400" dirty="0">
              <a:cs typeface="Arial" charset="0"/>
            </a:endParaRPr>
          </a:p>
          <a:p>
            <a: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 dirty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None/>
            </a:pPr>
            <a:endParaRPr kumimoji="0" lang="en-US" altLang="en-US" sz="2400" dirty="0">
              <a:latin typeface="Constantia" pitchFamily="18" charset="0"/>
            </a:endParaRPr>
          </a:p>
          <a:p>
            <a:pPr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</a:pPr>
            <a:endParaRPr kumimoji="0" lang="en-US" altLang="en-US" sz="2200" dirty="0">
              <a:latin typeface="Constantia" pitchFamily="18" charset="0"/>
            </a:endParaRPr>
          </a:p>
        </p:txBody>
      </p:sp>
      <p:pic>
        <p:nvPicPr>
          <p:cNvPr id="28677" name="Picture 6" descr="Logo Arki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1096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1065</Words>
  <Application>Microsoft Office PowerPoint</Application>
  <PresentationFormat>On-screen Show (4:3)</PresentationFormat>
  <Paragraphs>219</Paragraphs>
  <Slides>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微軟正黑體</vt:lpstr>
      <vt:lpstr>微軟正黑體</vt:lpstr>
      <vt:lpstr>新細明體</vt:lpstr>
      <vt:lpstr>新細明體</vt:lpstr>
      <vt:lpstr>Arial</vt:lpstr>
      <vt:lpstr>Calibri</vt:lpstr>
      <vt:lpstr>Constantia</vt:lpstr>
      <vt:lpstr>Verdana</vt:lpstr>
      <vt:lpstr>Wingdings</vt:lpstr>
      <vt:lpstr>Wingdings 2</vt:lpstr>
      <vt:lpstr>Wingdings 3</vt:lpstr>
      <vt:lpstr>1_流線</vt:lpstr>
      <vt:lpstr>Clip</vt:lpstr>
      <vt:lpstr>PowerPoint Presentation</vt:lpstr>
      <vt:lpstr>PowerPoint Presentation</vt:lpstr>
      <vt:lpstr>          KANDUNGAN </vt:lpstr>
      <vt:lpstr>PENDAFTARAN SURATAN RASMI  </vt:lpstr>
      <vt:lpstr>PENDAFTARAN SURATAN RASMI (samb…)  </vt:lpstr>
      <vt:lpstr>BUKU DAFTAR SURAT</vt:lpstr>
      <vt:lpstr>FORMAT DAFTAR SURAT MENYURAT</vt:lpstr>
      <vt:lpstr>          PENGENDALIAN FAIL </vt:lpstr>
      <vt:lpstr> PENGEDARAN FAIL </vt:lpstr>
      <vt:lpstr> PENGEDARAN FAIL (samb…) </vt:lpstr>
      <vt:lpstr>PowerPoint Presentation</vt:lpstr>
      <vt:lpstr>BUTIRAN PERGERAKAN FAIL </vt:lpstr>
      <vt:lpstr>PowerPoint Presentation</vt:lpstr>
      <vt:lpstr>PowerPoint Presentation</vt:lpstr>
      <vt:lpstr>PowerPoint Presentation</vt:lpstr>
      <vt:lpstr>BORANG – BORANG REGISTRI </vt:lpstr>
      <vt:lpstr>PowerPoint Presentation</vt:lpstr>
      <vt:lpstr>PowerPoint Presentation</vt:lpstr>
      <vt:lpstr>PowerPoint Presentation</vt:lpstr>
      <vt:lpstr>PowerPoint Presentation</vt:lpstr>
      <vt:lpstr>PENGESANAN FAIL </vt:lpstr>
      <vt:lpstr>PowerPoint Presentation</vt:lpstr>
      <vt:lpstr>PowerPoint Presentation</vt:lpstr>
      <vt:lpstr>FAIL SEMENTARA - SAMPUL   KECIL</vt:lpstr>
      <vt:lpstr>FAIL HILANG/ TIDAK DAPAT DIKESAN </vt:lpstr>
      <vt:lpstr>PowerPoint Presentation</vt:lpstr>
      <vt:lpstr>PowerPoint Presentation</vt:lpstr>
      <vt:lpstr>PENYIMPANAN FAIL </vt:lpstr>
      <vt:lpstr>PowerPoint Presentation</vt:lpstr>
      <vt:lpstr>PowerPoint Presentation</vt:lpstr>
      <vt:lpstr>PowerPoint Presentation</vt:lpstr>
      <vt:lpstr>PowerPoint Presentation</vt:lpstr>
      <vt:lpstr>PENYIMPANAN FAIL </vt:lpstr>
      <vt:lpstr>PENGGANTIAN KULIT FAIL</vt:lpstr>
      <vt:lpstr>PowerPoint Presentation</vt:lpstr>
      <vt:lpstr>PowerPoint Presentation</vt:lpstr>
    </vt:vector>
  </TitlesOfParts>
  <Company>CISA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Title...</dc:title>
  <dc:creator>Valued Acer Customer</dc:creator>
  <cp:lastModifiedBy>Mohd Sahrul Nizam Jaafar</cp:lastModifiedBy>
  <cp:revision>146</cp:revision>
  <cp:lastPrinted>2016-02-26T00:23:22Z</cp:lastPrinted>
  <dcterms:created xsi:type="dcterms:W3CDTF">2011-08-08T09:05:19Z</dcterms:created>
  <dcterms:modified xsi:type="dcterms:W3CDTF">2017-02-20T04:43:29Z</dcterms:modified>
</cp:coreProperties>
</file>